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70" r:id="rId3"/>
    <p:sldId id="278" r:id="rId4"/>
    <p:sldId id="259" r:id="rId5"/>
    <p:sldId id="271" r:id="rId6"/>
    <p:sldId id="265" r:id="rId7"/>
    <p:sldId id="282" r:id="rId8"/>
    <p:sldId id="288" r:id="rId9"/>
    <p:sldId id="285" r:id="rId10"/>
    <p:sldId id="260" r:id="rId11"/>
    <p:sldId id="274" r:id="rId12"/>
    <p:sldId id="275" r:id="rId13"/>
    <p:sldId id="261" r:id="rId14"/>
    <p:sldId id="277" r:id="rId15"/>
    <p:sldId id="279" r:id="rId16"/>
    <p:sldId id="258" r:id="rId17"/>
    <p:sldId id="276" r:id="rId18"/>
    <p:sldId id="280" r:id="rId19"/>
    <p:sldId id="262" r:id="rId20"/>
    <p:sldId id="286" r:id="rId21"/>
    <p:sldId id="263" r:id="rId22"/>
    <p:sldId id="287" r:id="rId23"/>
    <p:sldId id="26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4D5F"/>
    <a:srgbClr val="D29381"/>
    <a:srgbClr val="CCB97E"/>
    <a:srgbClr val="E4AB45"/>
    <a:srgbClr val="9F868F"/>
    <a:srgbClr val="46474C"/>
    <a:srgbClr val="1E6855"/>
    <a:srgbClr val="2A4165"/>
    <a:srgbClr val="86A294"/>
    <a:srgbClr val="6568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99D555-3504-4849-A905-4B83210F3C4E}" v="2244" dt="2024-12-11T08:32:57.1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766" autoAdjust="0"/>
  </p:normalViewPr>
  <p:slideViewPr>
    <p:cSldViewPr snapToGrid="0">
      <p:cViewPr varScale="1">
        <p:scale>
          <a:sx n="60" d="100"/>
          <a:sy n="60" d="100"/>
        </p:scale>
        <p:origin x="840" y="52"/>
      </p:cViewPr>
      <p:guideLst/>
    </p:cSldViewPr>
  </p:slideViewPr>
  <p:notesTextViewPr>
    <p:cViewPr>
      <p:scale>
        <a:sx n="1" d="1"/>
        <a:sy n="1" d="1"/>
      </p:scale>
      <p:origin x="0" y="0"/>
    </p:cViewPr>
  </p:notesTextViewPr>
  <p:sorterViewPr>
    <p:cViewPr>
      <p:scale>
        <a:sx n="100" d="100"/>
        <a:sy n="100" d="100"/>
      </p:scale>
      <p:origin x="0" y="-2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874419-977A-47A2-8B67-E716A7D2922B}" type="datetimeFigureOut">
              <a:rPr lang="en-US" smtClean="0"/>
              <a:t>12/11/2024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52A94C-45E4-4D61-9FE4-7A4B42C320B1}" type="slidenum">
              <a:rPr lang="en-US" smtClean="0"/>
              <a:t>‹#›</a:t>
            </a:fld>
            <a:endParaRPr lang="en-US"/>
          </a:p>
        </p:txBody>
      </p:sp>
    </p:spTree>
    <p:extLst>
      <p:ext uri="{BB962C8B-B14F-4D97-AF65-F5344CB8AC3E}">
        <p14:creationId xmlns:p14="http://schemas.microsoft.com/office/powerpoint/2010/main" val="545534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5AEFD-AC66-BA7B-37A8-ECC286D51D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F4696D-8F8E-588A-275F-E0AB2C184C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DE332B-9428-F9F0-07B2-D0367F724420}"/>
              </a:ext>
            </a:extLst>
          </p:cNvPr>
          <p:cNvSpPr>
            <a:spLocks noGrp="1"/>
          </p:cNvSpPr>
          <p:nvPr>
            <p:ph type="body" idx="1"/>
          </p:nvPr>
        </p:nvSpPr>
        <p:spPr/>
        <p:txBody>
          <a:bodyPr/>
          <a:lstStyle/>
          <a:p>
            <a:r>
              <a:rPr lang="en-US" dirty="0"/>
              <a:t>The philosophy of psychiatry examines foundational questions about the nature, classification, and treatment of mental disorders. It integrates insights from philosophy and psychiatry to address conceptual, ethical, and clinical challenges. Central topics include defining mental disorders, understanding the brain-mind relationship, and addressing the role of values in psychiatric practice. Recent developments emphasize pluralism, soft naturalism, and embodied cognition to bridge gaps between evidence-based and values-based care, and those are the ones we’ll focus on today. </a:t>
            </a:r>
          </a:p>
        </p:txBody>
      </p:sp>
      <p:sp>
        <p:nvSpPr>
          <p:cNvPr id="4" name="Slide Number Placeholder 3">
            <a:extLst>
              <a:ext uri="{FF2B5EF4-FFF2-40B4-BE49-F238E27FC236}">
                <a16:creationId xmlns:a16="http://schemas.microsoft.com/office/drawing/2014/main" id="{FC164ECC-18F8-605E-F087-73B8756D86B0}"/>
              </a:ext>
            </a:extLst>
          </p:cNvPr>
          <p:cNvSpPr>
            <a:spLocks noGrp="1"/>
          </p:cNvSpPr>
          <p:nvPr>
            <p:ph type="sldNum" sz="quarter" idx="5"/>
          </p:nvPr>
        </p:nvSpPr>
        <p:spPr/>
        <p:txBody>
          <a:bodyPr/>
          <a:lstStyle/>
          <a:p>
            <a:fld id="{2F52A94C-45E4-4D61-9FE4-7A4B42C320B1}" type="slidenum">
              <a:rPr lang="en-US" smtClean="0"/>
              <a:t>2</a:t>
            </a:fld>
            <a:endParaRPr lang="en-US"/>
          </a:p>
        </p:txBody>
      </p:sp>
    </p:spTree>
    <p:extLst>
      <p:ext uri="{BB962C8B-B14F-4D97-AF65-F5344CB8AC3E}">
        <p14:creationId xmlns:p14="http://schemas.microsoft.com/office/powerpoint/2010/main" val="2596962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CD812-A3E2-9303-8684-138F95AB39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0D7199-D1AD-FA75-3A42-47341E8DBB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A021A5-DD65-2838-19A5-F63652E7B7F5}"/>
              </a:ext>
            </a:extLst>
          </p:cNvPr>
          <p:cNvSpPr>
            <a:spLocks noGrp="1"/>
          </p:cNvSpPr>
          <p:nvPr>
            <p:ph type="body" idx="1"/>
          </p:nvPr>
        </p:nvSpPr>
        <p:spPr/>
        <p:txBody>
          <a:bodyPr/>
          <a:lstStyle/>
          <a:p>
            <a:r>
              <a:rPr lang="en-US" dirty="0"/>
              <a:t>Text gives example of PMDD</a:t>
            </a:r>
            <a:br>
              <a:rPr lang="en-US" dirty="0"/>
            </a:br>
            <a:br>
              <a:rPr lang="en-US" dirty="0"/>
            </a:br>
            <a:r>
              <a:rPr lang="en-US" dirty="0"/>
              <a:t>Homosexuality used to be in the DSM</a:t>
            </a:r>
            <a:br>
              <a:rPr lang="en-US" dirty="0"/>
            </a:br>
            <a:br>
              <a:rPr lang="en-US" dirty="0"/>
            </a:br>
            <a:r>
              <a:rPr lang="en-US" dirty="0"/>
              <a:t>Oppositional Defiant Disorder might involve brain-based reward processing differences, yet many clinicians are not comfortable diagnosing it</a:t>
            </a:r>
            <a:br>
              <a:rPr lang="en-US" dirty="0"/>
            </a:br>
            <a:br>
              <a:rPr lang="en-US" dirty="0"/>
            </a:br>
            <a:r>
              <a:rPr lang="en-US" dirty="0"/>
              <a:t>Autism and other neurodiverse conditions are increasingly being considered non-pathological differences rather than disorders</a:t>
            </a:r>
          </a:p>
        </p:txBody>
      </p:sp>
      <p:sp>
        <p:nvSpPr>
          <p:cNvPr id="4" name="Slide Number Placeholder 3">
            <a:extLst>
              <a:ext uri="{FF2B5EF4-FFF2-40B4-BE49-F238E27FC236}">
                <a16:creationId xmlns:a16="http://schemas.microsoft.com/office/drawing/2014/main" id="{800CE44E-0F7C-D0FB-A879-882C00E6898A}"/>
              </a:ext>
            </a:extLst>
          </p:cNvPr>
          <p:cNvSpPr>
            <a:spLocks noGrp="1"/>
          </p:cNvSpPr>
          <p:nvPr>
            <p:ph type="sldNum" sz="quarter" idx="5"/>
          </p:nvPr>
        </p:nvSpPr>
        <p:spPr/>
        <p:txBody>
          <a:bodyPr/>
          <a:lstStyle/>
          <a:p>
            <a:fld id="{2F52A94C-45E4-4D61-9FE4-7A4B42C320B1}" type="slidenum">
              <a:rPr lang="en-US" smtClean="0"/>
              <a:t>11</a:t>
            </a:fld>
            <a:endParaRPr lang="en-US"/>
          </a:p>
        </p:txBody>
      </p:sp>
    </p:spTree>
    <p:extLst>
      <p:ext uri="{BB962C8B-B14F-4D97-AF65-F5344CB8AC3E}">
        <p14:creationId xmlns:p14="http://schemas.microsoft.com/office/powerpoint/2010/main" val="4234496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Strong naturalism runs the risk of scientism, i.e. over- reliance on what is currently perceived as factual, while strong normativism runs the risk of a relativism where any </a:t>
            </a:r>
            <a:r>
              <a:rPr lang="en-US" dirty="0" err="1"/>
              <a:t>socioculturally</a:t>
            </a:r>
            <a:r>
              <a:rPr lang="en-US" dirty="0"/>
              <a:t> disvalued condition could potentially be considered a disorder. In philosophy, a position that has been termed “soft naturalism” attempts to avoid both scientism and relativism, and to acknowledge the importance of both facts and values in science, </a:t>
            </a:r>
            <a:r>
              <a:rPr lang="en-US" sz="1200" dirty="0"/>
              <a:t>, ensuring a nuanced understanding of mental health.</a:t>
            </a:r>
            <a:endParaRPr lang="en-US" dirty="0"/>
          </a:p>
        </p:txBody>
      </p:sp>
      <p:sp>
        <p:nvSpPr>
          <p:cNvPr id="4" name="Slide Number Placeholder 3"/>
          <p:cNvSpPr>
            <a:spLocks noGrp="1"/>
          </p:cNvSpPr>
          <p:nvPr>
            <p:ph type="sldNum" sz="quarter" idx="5"/>
          </p:nvPr>
        </p:nvSpPr>
        <p:spPr/>
        <p:txBody>
          <a:bodyPr/>
          <a:lstStyle/>
          <a:p>
            <a:fld id="{2F52A94C-45E4-4D61-9FE4-7A4B42C320B1}" type="slidenum">
              <a:rPr lang="en-US" smtClean="0"/>
              <a:t>12</a:t>
            </a:fld>
            <a:endParaRPr lang="en-US"/>
          </a:p>
        </p:txBody>
      </p:sp>
    </p:spTree>
    <p:extLst>
      <p:ext uri="{BB962C8B-B14F-4D97-AF65-F5344CB8AC3E}">
        <p14:creationId xmlns:p14="http://schemas.microsoft.com/office/powerpoint/2010/main" val="2637867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EB52F-A231-43BD-9462-0E51B05275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42EA5A-C8F4-3E0B-25CE-0C13DD39C3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4E2827-50A5-30A3-F225-BEA6B0C2C7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0193BE-8F1E-55C6-1D91-0466544DC077}"/>
              </a:ext>
            </a:extLst>
          </p:cNvPr>
          <p:cNvSpPr>
            <a:spLocks noGrp="1"/>
          </p:cNvSpPr>
          <p:nvPr>
            <p:ph type="sldNum" sz="quarter" idx="5"/>
          </p:nvPr>
        </p:nvSpPr>
        <p:spPr/>
        <p:txBody>
          <a:bodyPr/>
          <a:lstStyle/>
          <a:p>
            <a:fld id="{2F52A94C-45E4-4D61-9FE4-7A4B42C320B1}" type="slidenum">
              <a:rPr lang="en-US" smtClean="0"/>
              <a:t>13</a:t>
            </a:fld>
            <a:endParaRPr lang="en-US"/>
          </a:p>
        </p:txBody>
      </p:sp>
    </p:spTree>
    <p:extLst>
      <p:ext uri="{BB962C8B-B14F-4D97-AF65-F5344CB8AC3E}">
        <p14:creationId xmlns:p14="http://schemas.microsoft.com/office/powerpoint/2010/main" val="3397128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0DC33-3E37-F04D-622D-E537376CF0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3DA071-9161-7DAC-E57C-3FA1212689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F4E024-561E-6595-83A2-4EF11C33E522}"/>
              </a:ext>
            </a:extLst>
          </p:cNvPr>
          <p:cNvSpPr>
            <a:spLocks noGrp="1"/>
          </p:cNvSpPr>
          <p:nvPr>
            <p:ph type="body" idx="1"/>
          </p:nvPr>
        </p:nvSpPr>
        <p:spPr/>
        <p:txBody>
          <a:bodyPr/>
          <a:lstStyle/>
          <a:p>
            <a:r>
              <a:rPr lang="en-US" dirty="0"/>
              <a:t>While soft naturalism highlights the balance between scientific facts and human values in understanding mental health, it also underscores the need for multiple perspectives to fully capture the complexity of disorders. This brings us to explanatory pluralism, which recognizes that no single framework—biological, psychological, or social—can provide a complete understanding. Instead, these perspectives must work together to address the multifaceted nature of mental health</a:t>
            </a:r>
          </a:p>
        </p:txBody>
      </p:sp>
      <p:sp>
        <p:nvSpPr>
          <p:cNvPr id="4" name="Slide Number Placeholder 3">
            <a:extLst>
              <a:ext uri="{FF2B5EF4-FFF2-40B4-BE49-F238E27FC236}">
                <a16:creationId xmlns:a16="http://schemas.microsoft.com/office/drawing/2014/main" id="{07999358-0EE2-627D-6347-A0241B23E54E}"/>
              </a:ext>
            </a:extLst>
          </p:cNvPr>
          <p:cNvSpPr>
            <a:spLocks noGrp="1"/>
          </p:cNvSpPr>
          <p:nvPr>
            <p:ph type="sldNum" sz="quarter" idx="5"/>
          </p:nvPr>
        </p:nvSpPr>
        <p:spPr/>
        <p:txBody>
          <a:bodyPr/>
          <a:lstStyle/>
          <a:p>
            <a:fld id="{2F52A94C-45E4-4D61-9FE4-7A4B42C320B1}" type="slidenum">
              <a:rPr lang="en-US" smtClean="0"/>
              <a:t>14</a:t>
            </a:fld>
            <a:endParaRPr lang="en-US"/>
          </a:p>
        </p:txBody>
      </p:sp>
    </p:spTree>
    <p:extLst>
      <p:ext uri="{BB962C8B-B14F-4D97-AF65-F5344CB8AC3E}">
        <p14:creationId xmlns:p14="http://schemas.microsoft.com/office/powerpoint/2010/main" val="1602894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biopsychosocial model</a:t>
            </a:r>
            <a:r>
              <a:rPr lang="en-US" dirty="0"/>
              <a:t> exemplifies pluralism by integrating these dimensions. While this model provides a comprehensive framework, its practical application requires balancing competing priorities and managing the complexities of interdisciplinary approaches.</a:t>
            </a:r>
          </a:p>
          <a:p>
            <a:endParaRPr lang="en-US" dirty="0"/>
          </a:p>
        </p:txBody>
      </p:sp>
      <p:sp>
        <p:nvSpPr>
          <p:cNvPr id="4" name="Slide Number Placeholder 3"/>
          <p:cNvSpPr>
            <a:spLocks noGrp="1"/>
          </p:cNvSpPr>
          <p:nvPr>
            <p:ph type="sldNum" sz="quarter" idx="5"/>
          </p:nvPr>
        </p:nvSpPr>
        <p:spPr/>
        <p:txBody>
          <a:bodyPr/>
          <a:lstStyle/>
          <a:p>
            <a:fld id="{2F52A94C-45E4-4D61-9FE4-7A4B42C320B1}" type="slidenum">
              <a:rPr lang="en-US" smtClean="0"/>
              <a:t>15</a:t>
            </a:fld>
            <a:endParaRPr lang="en-US"/>
          </a:p>
        </p:txBody>
      </p:sp>
    </p:spTree>
    <p:extLst>
      <p:ext uri="{BB962C8B-B14F-4D97-AF65-F5344CB8AC3E}">
        <p14:creationId xmlns:p14="http://schemas.microsoft.com/office/powerpoint/2010/main" val="224624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9582A-77AE-93FA-E63E-3FD89BD16D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67686-4514-F47C-3415-FB35C2F2E9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DED87C-950D-3CEF-9AE1-36F0EBEC4200}"/>
              </a:ext>
            </a:extLst>
          </p:cNvPr>
          <p:cNvSpPr>
            <a:spLocks noGrp="1"/>
          </p:cNvSpPr>
          <p:nvPr>
            <p:ph type="body" idx="1"/>
          </p:nvPr>
        </p:nvSpPr>
        <p:spPr/>
        <p:txBody>
          <a:bodyPr/>
          <a:lstStyle/>
          <a:p>
            <a:r>
              <a:rPr lang="en-US" dirty="0"/>
              <a:t>While explanatory pluralism emphasizes the need to integrate biological, psychological, and social models to understand mental health, it also invites us to consider how these dimensions interact in real time. This leads us to the concept of embodied cognition, which explores how mental processes are deeply influenced by the body's interactions with its environment. Embodied cognition moves beyond static models, highlighting the dynamic and interconnected nature of the brain, body, and world.</a:t>
            </a:r>
          </a:p>
        </p:txBody>
      </p:sp>
      <p:sp>
        <p:nvSpPr>
          <p:cNvPr id="4" name="Slide Number Placeholder 3">
            <a:extLst>
              <a:ext uri="{FF2B5EF4-FFF2-40B4-BE49-F238E27FC236}">
                <a16:creationId xmlns:a16="http://schemas.microsoft.com/office/drawing/2014/main" id="{1CB3BB0F-CF85-D181-8DC6-979966B81F0D}"/>
              </a:ext>
            </a:extLst>
          </p:cNvPr>
          <p:cNvSpPr>
            <a:spLocks noGrp="1"/>
          </p:cNvSpPr>
          <p:nvPr>
            <p:ph type="sldNum" sz="quarter" idx="5"/>
          </p:nvPr>
        </p:nvSpPr>
        <p:spPr/>
        <p:txBody>
          <a:bodyPr/>
          <a:lstStyle/>
          <a:p>
            <a:fld id="{2F52A94C-45E4-4D61-9FE4-7A4B42C320B1}" type="slidenum">
              <a:rPr lang="en-US" smtClean="0"/>
              <a:t>17</a:t>
            </a:fld>
            <a:endParaRPr lang="en-US"/>
          </a:p>
        </p:txBody>
      </p:sp>
    </p:spTree>
    <p:extLst>
      <p:ext uri="{BB962C8B-B14F-4D97-AF65-F5344CB8AC3E}">
        <p14:creationId xmlns:p14="http://schemas.microsoft.com/office/powerpoint/2010/main" val="185683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0FDA6-B4BC-0FF2-7650-609141F8BE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72017B-2380-832E-E306-EF7686C0DC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91DCE1-CA8A-FB43-7D8B-D96158F5ECAC}"/>
              </a:ext>
            </a:extLst>
          </p:cNvPr>
          <p:cNvSpPr>
            <a:spLocks noGrp="1"/>
          </p:cNvSpPr>
          <p:nvPr>
            <p:ph type="body" idx="1"/>
          </p:nvPr>
        </p:nvSpPr>
        <p:spPr/>
        <p:txBody>
          <a:bodyPr/>
          <a:lstStyle/>
          <a:p>
            <a:endParaRPr lang="en-US" dirty="0"/>
          </a:p>
          <a:p>
            <a:r>
              <a:rPr lang="en-US" dirty="0"/>
              <a:t>This perspective is further refined through related concepts:</a:t>
            </a:r>
          </a:p>
          <a:p>
            <a:pPr>
              <a:buFont typeface="Arial" panose="020B0604020202020204" pitchFamily="34" charset="0"/>
              <a:buChar char="•"/>
            </a:pPr>
            <a:endParaRPr lang="en-US" dirty="0"/>
          </a:p>
          <a:p>
            <a:r>
              <a:rPr lang="en-US" b="1" dirty="0"/>
              <a:t>Embodiment: Highlights the Role of the Body in Shaping Cognitive and Emotional Processes</a:t>
            </a:r>
          </a:p>
          <a:p>
            <a:pPr>
              <a:buFont typeface="+mj-lt"/>
              <a:buAutoNum type="arabicPeriod"/>
            </a:pPr>
            <a:r>
              <a:rPr lang="en-US" b="1" dirty="0"/>
              <a:t>Physical Sensations in Anxiety</a:t>
            </a:r>
            <a:r>
              <a:rPr lang="en-US" dirty="0"/>
              <a:t>: The experience of anxiety is tied to physical sensations like increased heart rate and sweating, showing how the body directly shapes mental states.</a:t>
            </a:r>
          </a:p>
          <a:p>
            <a:pPr>
              <a:buFont typeface="+mj-lt"/>
              <a:buAutoNum type="arabicPeriod"/>
            </a:pPr>
            <a:r>
              <a:rPr lang="en-US" b="1" dirty="0"/>
              <a:t>Posture and Depression</a:t>
            </a:r>
            <a:r>
              <a:rPr lang="en-US" dirty="0"/>
              <a:t>: Slouched posture often observed in depression can influence and perpetuate negative thought patterns, highlighting the connection between body and mind.</a:t>
            </a:r>
          </a:p>
          <a:p>
            <a:pPr>
              <a:buFont typeface="+mj-lt"/>
              <a:buAutoNum type="arabicPeriod"/>
            </a:pPr>
            <a:r>
              <a:rPr lang="en-US" b="1" dirty="0"/>
              <a:t>Chronic Pain and Mental Health</a:t>
            </a:r>
            <a:r>
              <a:rPr lang="en-US" dirty="0"/>
              <a:t>: Chronic pain alters neural processing and is tightly linked to emotional well-being, demonstrating the interdependence of physical and mental processes.</a:t>
            </a:r>
            <a:br>
              <a:rPr lang="en-US" dirty="0"/>
            </a:br>
            <a:endParaRPr lang="en-US" dirty="0"/>
          </a:p>
          <a:p>
            <a:r>
              <a:rPr lang="en-US" b="1" dirty="0"/>
              <a:t>Embedment: Situates the Mind within a Broader Environmental Context</a:t>
            </a:r>
          </a:p>
          <a:p>
            <a:pPr>
              <a:buFont typeface="+mj-lt"/>
              <a:buAutoNum type="arabicPeriod"/>
            </a:pPr>
            <a:r>
              <a:rPr lang="en-US" b="1" dirty="0"/>
              <a:t>Cultural Influences on Stress</a:t>
            </a:r>
            <a:r>
              <a:rPr lang="en-US" dirty="0"/>
              <a:t>: How cultural norms around productivity shape individuals' stress responses and their perceptions of burnout.</a:t>
            </a:r>
          </a:p>
          <a:p>
            <a:pPr>
              <a:buFont typeface="+mj-lt"/>
              <a:buAutoNum type="arabicPeriod"/>
            </a:pPr>
            <a:r>
              <a:rPr lang="en-US" b="1" dirty="0"/>
              <a:t>Family Dynamics and Psychopathology</a:t>
            </a:r>
            <a:r>
              <a:rPr lang="en-US" dirty="0"/>
              <a:t>: Family environments, such as supportive versus critical interactions, directly impact mental health outcomes like depression or resilience.</a:t>
            </a:r>
          </a:p>
          <a:p>
            <a:pPr>
              <a:buFont typeface="+mj-lt"/>
              <a:buAutoNum type="arabicPeriod"/>
            </a:pPr>
            <a:r>
              <a:rPr lang="en-US" b="1" dirty="0"/>
              <a:t>Urban vs. Rural Mental Health</a:t>
            </a:r>
            <a:r>
              <a:rPr lang="en-US" dirty="0"/>
              <a:t>: Differences in access to resources, community engagement, and noise levels highlight how living environments embed individuals in contexts that influence mental health.</a:t>
            </a:r>
            <a:br>
              <a:rPr lang="en-US" dirty="0"/>
            </a:br>
            <a:endParaRPr lang="en-US" dirty="0"/>
          </a:p>
          <a:p>
            <a:r>
              <a:rPr lang="en-US" b="1" dirty="0" err="1"/>
              <a:t>Enactivism</a:t>
            </a:r>
            <a:r>
              <a:rPr lang="en-US" b="1" dirty="0"/>
              <a:t>: Views Cognition as an active, ongoing interaction with the environment</a:t>
            </a:r>
          </a:p>
          <a:p>
            <a:pPr>
              <a:buFont typeface="+mj-lt"/>
              <a:buAutoNum type="arabicPeriod"/>
            </a:pPr>
            <a:r>
              <a:rPr lang="en-US" b="1" dirty="0"/>
              <a:t>Therapeutic Alliance in Psychiatry</a:t>
            </a:r>
            <a:r>
              <a:rPr lang="en-US" dirty="0"/>
              <a:t>: The co-creation of understanding between patient and therapist, where insights emerge from interactive, real-time exchanges.</a:t>
            </a:r>
          </a:p>
          <a:p>
            <a:pPr>
              <a:buFont typeface="+mj-lt"/>
              <a:buAutoNum type="arabicPeriod"/>
            </a:pPr>
            <a:r>
              <a:rPr lang="en-US" b="1" dirty="0"/>
              <a:t>Behavioral Activation in Depression</a:t>
            </a:r>
            <a:r>
              <a:rPr lang="en-US" dirty="0"/>
              <a:t>: Patients actively engaging in meaningful activities to break cycles of inactivity and negative thinking illustrate how cognition is shaped by action.</a:t>
            </a:r>
          </a:p>
          <a:p>
            <a:pPr>
              <a:buFont typeface="+mj-lt"/>
              <a:buAutoNum type="arabicPeriod"/>
            </a:pPr>
            <a:r>
              <a:rPr lang="en-US" b="1" dirty="0"/>
              <a:t>Navigating Social Anxiety</a:t>
            </a:r>
            <a:r>
              <a:rPr lang="en-US" dirty="0"/>
              <a:t>: Overcoming social anxiety through small, lived experiences (e.g., initiating a conversation) showcases how mental states evolve through active participation in the environment.</a:t>
            </a:r>
          </a:p>
          <a:p>
            <a:pPr>
              <a:buFont typeface="Arial" panose="020B0604020202020204" pitchFamily="34" charset="0"/>
              <a:buChar char="•"/>
            </a:pPr>
            <a:endParaRPr lang="en-US" dirty="0"/>
          </a:p>
          <a:p>
            <a:r>
              <a:rPr lang="en-US" dirty="0"/>
              <a:t>Embodied cognition has significant clinical implications. It bridges gaps between cognitive neuroscience and phenomenology, allowing clinicians to consider both objective measures and patients' lived experiences. This approach promotes holistic treatments that address biological, psychological, and environmental factors.</a:t>
            </a:r>
          </a:p>
          <a:p>
            <a:endParaRPr lang="en-US" dirty="0"/>
          </a:p>
        </p:txBody>
      </p:sp>
      <p:sp>
        <p:nvSpPr>
          <p:cNvPr id="4" name="Slide Number Placeholder 3">
            <a:extLst>
              <a:ext uri="{FF2B5EF4-FFF2-40B4-BE49-F238E27FC236}">
                <a16:creationId xmlns:a16="http://schemas.microsoft.com/office/drawing/2014/main" id="{BB20B372-F94A-4189-6836-01BEA5F8363B}"/>
              </a:ext>
            </a:extLst>
          </p:cNvPr>
          <p:cNvSpPr>
            <a:spLocks noGrp="1"/>
          </p:cNvSpPr>
          <p:nvPr>
            <p:ph type="sldNum" sz="quarter" idx="5"/>
          </p:nvPr>
        </p:nvSpPr>
        <p:spPr/>
        <p:txBody>
          <a:bodyPr/>
          <a:lstStyle/>
          <a:p>
            <a:fld id="{2F52A94C-45E4-4D61-9FE4-7A4B42C320B1}" type="slidenum">
              <a:rPr lang="en-US" smtClean="0"/>
              <a:t>18</a:t>
            </a:fld>
            <a:endParaRPr lang="en-US"/>
          </a:p>
        </p:txBody>
      </p:sp>
    </p:spTree>
    <p:extLst>
      <p:ext uri="{BB962C8B-B14F-4D97-AF65-F5344CB8AC3E}">
        <p14:creationId xmlns:p14="http://schemas.microsoft.com/office/powerpoint/2010/main" val="238392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8C4FB-C806-4001-C870-6D7DBD2BA3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8BB1A5-42C5-2E1F-9294-9B595719E4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B7110A-352B-3BE5-AD9E-2C6F6CC42120}"/>
              </a:ext>
            </a:extLst>
          </p:cNvPr>
          <p:cNvSpPr>
            <a:spLocks noGrp="1"/>
          </p:cNvSpPr>
          <p:nvPr>
            <p:ph type="body" idx="1"/>
          </p:nvPr>
        </p:nvSpPr>
        <p:spPr/>
        <p:txBody>
          <a:bodyPr/>
          <a:lstStyle/>
          <a:p>
            <a:r>
              <a:rPr lang="en-US" dirty="0"/>
              <a:t>The </a:t>
            </a:r>
            <a:r>
              <a:rPr lang="en-US" b="1" dirty="0"/>
              <a:t>Otto vs. Inga thought experiment</a:t>
            </a:r>
            <a:r>
              <a:rPr lang="en-US" dirty="0"/>
              <a:t> is a famous philosophical scenario introduced by </a:t>
            </a:r>
            <a:r>
              <a:rPr lang="en-US" b="1" dirty="0"/>
              <a:t>Andy Clark</a:t>
            </a:r>
            <a:r>
              <a:rPr lang="en-US" dirty="0"/>
              <a:t> and </a:t>
            </a:r>
            <a:r>
              <a:rPr lang="en-US" b="1" dirty="0"/>
              <a:t>David Chalmers</a:t>
            </a:r>
            <a:r>
              <a:rPr lang="en-US" dirty="0"/>
              <a:t> in their 1998 paper </a:t>
            </a:r>
            <a:r>
              <a:rPr lang="en-US" i="1" dirty="0"/>
              <a:t>The Extended Mind</a:t>
            </a:r>
            <a:r>
              <a:rPr lang="en-US" dirty="0"/>
              <a:t>. It was designed to explore the idea that the mind extends beyond the brain and body to include external tools and resources when they function as part of cognitive processes.</a:t>
            </a:r>
          </a:p>
          <a:p>
            <a:r>
              <a:rPr lang="en-US" b="1" dirty="0"/>
              <a:t>The Thought Experiment</a:t>
            </a:r>
          </a:p>
          <a:p>
            <a:pPr>
              <a:buFont typeface="+mj-lt"/>
              <a:buAutoNum type="arabicPeriod"/>
            </a:pPr>
            <a:r>
              <a:rPr lang="en-US" b="1" dirty="0"/>
              <a:t>Inga's Memory</a:t>
            </a:r>
            <a:r>
              <a:rPr lang="en-US" dirty="0"/>
              <a:t>: Inga is a neurotypical person who wants to visit a museum. She recalls the museum's location from her biological memory and uses this information to navigate there.</a:t>
            </a:r>
          </a:p>
          <a:p>
            <a:pPr>
              <a:buFont typeface="+mj-lt"/>
              <a:buAutoNum type="arabicPeriod"/>
            </a:pPr>
            <a:r>
              <a:rPr lang="en-US" b="1" dirty="0"/>
              <a:t>Otto's Notebook</a:t>
            </a:r>
            <a:r>
              <a:rPr lang="en-US" dirty="0"/>
              <a:t>: Otto has Alzheimer’s disease and relies on a notebook to store information he can no longer reliably recall. When he decides to visit the museum, he consults his notebook to find the address and then navigates to the location.</a:t>
            </a:r>
          </a:p>
          <a:p>
            <a:r>
              <a:rPr lang="en-US" b="1" dirty="0"/>
              <a:t>The Key Question</a:t>
            </a:r>
          </a:p>
          <a:p>
            <a:r>
              <a:rPr lang="en-US" dirty="0"/>
              <a:t>Are Otto's notebook and Inga's memory functionally equivalent in this scenario? Clark and Chalmers argue that they are because both serve the same purpose: accessing and utilizing information to guide behavior.</a:t>
            </a:r>
          </a:p>
          <a:p>
            <a:endParaRPr lang="en-US" dirty="0"/>
          </a:p>
        </p:txBody>
      </p:sp>
      <p:sp>
        <p:nvSpPr>
          <p:cNvPr id="4" name="Slide Number Placeholder 3">
            <a:extLst>
              <a:ext uri="{FF2B5EF4-FFF2-40B4-BE49-F238E27FC236}">
                <a16:creationId xmlns:a16="http://schemas.microsoft.com/office/drawing/2014/main" id="{4C672919-C4F6-4C04-2CB4-DD9701A7ACA4}"/>
              </a:ext>
            </a:extLst>
          </p:cNvPr>
          <p:cNvSpPr>
            <a:spLocks noGrp="1"/>
          </p:cNvSpPr>
          <p:nvPr>
            <p:ph type="sldNum" sz="quarter" idx="5"/>
          </p:nvPr>
        </p:nvSpPr>
        <p:spPr/>
        <p:txBody>
          <a:bodyPr/>
          <a:lstStyle/>
          <a:p>
            <a:fld id="{2F52A94C-45E4-4D61-9FE4-7A4B42C320B1}" type="slidenum">
              <a:rPr lang="en-US" smtClean="0"/>
              <a:t>19</a:t>
            </a:fld>
            <a:endParaRPr lang="en-US"/>
          </a:p>
        </p:txBody>
      </p:sp>
    </p:spTree>
    <p:extLst>
      <p:ext uri="{BB962C8B-B14F-4D97-AF65-F5344CB8AC3E}">
        <p14:creationId xmlns:p14="http://schemas.microsoft.com/office/powerpoint/2010/main" val="659865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EA792-7BA8-5ECE-5B81-2694627DDA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613B9C-CE6E-45C5-5214-16544F8AA0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BC1048-7EB1-1496-AFD4-7F9F8276EA86}"/>
              </a:ext>
            </a:extLst>
          </p:cNvPr>
          <p:cNvSpPr>
            <a:spLocks noGrp="1"/>
          </p:cNvSpPr>
          <p:nvPr>
            <p:ph type="body" idx="1"/>
          </p:nvPr>
        </p:nvSpPr>
        <p:spPr/>
        <p:txBody>
          <a:bodyPr/>
          <a:lstStyle/>
          <a:p>
            <a:r>
              <a:rPr lang="en-US" b="1" dirty="0"/>
              <a:t>Practical Implications for Clinical Practice</a:t>
            </a:r>
          </a:p>
          <a:p>
            <a:r>
              <a:rPr lang="en-US" dirty="0"/>
              <a:t>Integrating philosophical insights into psychiatry enhances the quality of care by combining evidence-based practices with patient-centered approaches. Key practical considerations include:</a:t>
            </a:r>
          </a:p>
          <a:p>
            <a:pPr>
              <a:buFont typeface="Arial" panose="020B0604020202020204" pitchFamily="34" charset="0"/>
              <a:buChar char="•"/>
            </a:pPr>
            <a:r>
              <a:rPr lang="en-US" b="1" dirty="0"/>
              <a:t>Values-based care</a:t>
            </a:r>
            <a:r>
              <a:rPr lang="en-US" dirty="0"/>
              <a:t>: Recognizing the role of personal and cultural values in shaping treatment decisions.</a:t>
            </a:r>
          </a:p>
          <a:p>
            <a:pPr>
              <a:buFont typeface="Arial" panose="020B0604020202020204" pitchFamily="34" charset="0"/>
              <a:buChar char="•"/>
            </a:pPr>
            <a:r>
              <a:rPr lang="en-US" b="1" dirty="0"/>
              <a:t>Lived experiences</a:t>
            </a:r>
            <a:r>
              <a:rPr lang="en-US" dirty="0"/>
              <a:t>: Incorporating patients’ narratives to better understand their conditions and tailor interventions.</a:t>
            </a:r>
          </a:p>
          <a:p>
            <a:pPr>
              <a:buFont typeface="Arial" panose="020B0604020202020204" pitchFamily="34" charset="0"/>
              <a:buChar char="•"/>
            </a:pPr>
            <a:r>
              <a:rPr lang="en-US" b="1" dirty="0"/>
              <a:t>Interdisciplinary challenges</a:t>
            </a:r>
            <a:r>
              <a:rPr lang="en-US" dirty="0"/>
              <a:t>: Navigating the complexities of integrating diverse explanatory models and managing conceptual ambiguities.</a:t>
            </a:r>
          </a:p>
          <a:p>
            <a:r>
              <a:rPr lang="en-US" dirty="0"/>
              <a:t>Despite these benefits, clinicians must address potential challenges, such as reconciling competing priorities and ensuring that theoretical frameworks translate effectively into practice.</a:t>
            </a:r>
          </a:p>
          <a:p>
            <a:endParaRPr lang="en-US" dirty="0"/>
          </a:p>
        </p:txBody>
      </p:sp>
      <p:sp>
        <p:nvSpPr>
          <p:cNvPr id="4" name="Slide Number Placeholder 3">
            <a:extLst>
              <a:ext uri="{FF2B5EF4-FFF2-40B4-BE49-F238E27FC236}">
                <a16:creationId xmlns:a16="http://schemas.microsoft.com/office/drawing/2014/main" id="{5508BE35-5400-5F42-2C23-D08E21AB3473}"/>
              </a:ext>
            </a:extLst>
          </p:cNvPr>
          <p:cNvSpPr>
            <a:spLocks noGrp="1"/>
          </p:cNvSpPr>
          <p:nvPr>
            <p:ph type="sldNum" sz="quarter" idx="5"/>
          </p:nvPr>
        </p:nvSpPr>
        <p:spPr/>
        <p:txBody>
          <a:bodyPr/>
          <a:lstStyle/>
          <a:p>
            <a:fld id="{2F52A94C-45E4-4D61-9FE4-7A4B42C320B1}" type="slidenum">
              <a:rPr lang="en-US" smtClean="0"/>
              <a:t>20</a:t>
            </a:fld>
            <a:endParaRPr lang="en-US"/>
          </a:p>
        </p:txBody>
      </p:sp>
    </p:spTree>
    <p:extLst>
      <p:ext uri="{BB962C8B-B14F-4D97-AF65-F5344CB8AC3E}">
        <p14:creationId xmlns:p14="http://schemas.microsoft.com/office/powerpoint/2010/main" val="2402861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605A3-FBA9-A502-514B-F67E6C71A9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77B524-7977-A6EF-BDF6-6BBBD7774C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FA0709-2515-BC51-AE08-AF83A3928E63}"/>
              </a:ext>
            </a:extLst>
          </p:cNvPr>
          <p:cNvSpPr>
            <a:spLocks noGrp="1"/>
          </p:cNvSpPr>
          <p:nvPr>
            <p:ph type="body" idx="1"/>
          </p:nvPr>
        </p:nvSpPr>
        <p:spPr/>
        <p:txBody>
          <a:bodyPr/>
          <a:lstStyle/>
          <a:p>
            <a:r>
              <a:rPr lang="en-US" b="1" dirty="0"/>
              <a:t>What does the term “mental disorder” mean to you personally, and how might that influence your clinical </a:t>
            </a:r>
            <a:r>
              <a:rPr lang="en-US" b="1" dirty="0" err="1"/>
              <a:t>decisions?How</a:t>
            </a:r>
            <a:r>
              <a:rPr lang="en-US" b="1" dirty="0"/>
              <a:t> do you navigate the tension between biological explanations for mental health issues and the impact of societal or cultural </a:t>
            </a:r>
            <a:r>
              <a:rPr lang="en-US" b="1" dirty="0" err="1"/>
              <a:t>factors?Can</a:t>
            </a:r>
            <a:r>
              <a:rPr lang="en-US" b="1" dirty="0"/>
              <a:t> you recall a time when a client’s perspective challenged your understanding of a diagnosis or treatment approach? How did you </a:t>
            </a:r>
            <a:r>
              <a:rPr lang="en-US" b="1" dirty="0" err="1"/>
              <a:t>respond?What</a:t>
            </a:r>
            <a:r>
              <a:rPr lang="en-US" b="1" dirty="0"/>
              <a:t> role do you think values and cultural norms should play in shaping psychiatric </a:t>
            </a:r>
            <a:r>
              <a:rPr lang="en-US" b="1" dirty="0" err="1"/>
              <a:t>classifications?When</a:t>
            </a:r>
            <a:r>
              <a:rPr lang="en-US" b="1" dirty="0"/>
              <a:t> do you consider a behavior or experience to cross the line from being a “difference” to being a “</a:t>
            </a:r>
            <a:r>
              <a:rPr lang="en-US" b="1" dirty="0" err="1"/>
              <a:t>disorder”?How</a:t>
            </a:r>
            <a:r>
              <a:rPr lang="en-US" b="1" dirty="0"/>
              <a:t> do you approach situations where diagnostic labels seem to both help and harm your </a:t>
            </a:r>
            <a:r>
              <a:rPr lang="en-US" b="1" dirty="0" err="1"/>
              <a:t>clients?What</a:t>
            </a:r>
            <a:r>
              <a:rPr lang="en-US" b="1" dirty="0"/>
              <a:t> strategies have you used to check for your own biases or assumptions when diagnosing or treating </a:t>
            </a:r>
            <a:r>
              <a:rPr lang="en-US" b="1" dirty="0" err="1"/>
              <a:t>clients?How</a:t>
            </a:r>
            <a:r>
              <a:rPr lang="en-US" b="1" dirty="0"/>
              <a:t> might technology, such as apps or wearable devices, shape the way we think about and define mental health in the </a:t>
            </a:r>
            <a:r>
              <a:rPr lang="en-US" b="1" dirty="0" err="1"/>
              <a:t>future?What</a:t>
            </a:r>
            <a:r>
              <a:rPr lang="en-US" b="1" dirty="0"/>
              <a:t> would you change about the current diagnostic frameworks (e.g., DSM, ICD) to make them more useful or </a:t>
            </a:r>
            <a:r>
              <a:rPr lang="en-US" b="1" dirty="0" err="1"/>
              <a:t>accurate?Have</a:t>
            </a:r>
            <a:r>
              <a:rPr lang="en-US" b="1" dirty="0"/>
              <a:t> you ever felt torn between diagnosing based on criteria versus addressing the client’s lived experience? How do you balance the two?</a:t>
            </a:r>
            <a:endParaRPr lang="en-US" dirty="0"/>
          </a:p>
        </p:txBody>
      </p:sp>
      <p:sp>
        <p:nvSpPr>
          <p:cNvPr id="4" name="Slide Number Placeholder 3">
            <a:extLst>
              <a:ext uri="{FF2B5EF4-FFF2-40B4-BE49-F238E27FC236}">
                <a16:creationId xmlns:a16="http://schemas.microsoft.com/office/drawing/2014/main" id="{4B9A3639-E1FE-B97F-AA95-8F632AC39AB0}"/>
              </a:ext>
            </a:extLst>
          </p:cNvPr>
          <p:cNvSpPr>
            <a:spLocks noGrp="1"/>
          </p:cNvSpPr>
          <p:nvPr>
            <p:ph type="sldNum" sz="quarter" idx="5"/>
          </p:nvPr>
        </p:nvSpPr>
        <p:spPr/>
        <p:txBody>
          <a:bodyPr/>
          <a:lstStyle/>
          <a:p>
            <a:fld id="{2F52A94C-45E4-4D61-9FE4-7A4B42C320B1}" type="slidenum">
              <a:rPr lang="en-US" smtClean="0"/>
              <a:t>21</a:t>
            </a:fld>
            <a:endParaRPr lang="en-US"/>
          </a:p>
        </p:txBody>
      </p:sp>
    </p:spTree>
    <p:extLst>
      <p:ext uri="{BB962C8B-B14F-4D97-AF65-F5344CB8AC3E}">
        <p14:creationId xmlns:p14="http://schemas.microsoft.com/office/powerpoint/2010/main" val="3746474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though, let’s talk about why thinking through these questions is important. </a:t>
            </a:r>
          </a:p>
        </p:txBody>
      </p:sp>
      <p:sp>
        <p:nvSpPr>
          <p:cNvPr id="4" name="Slide Number Placeholder 3"/>
          <p:cNvSpPr>
            <a:spLocks noGrp="1"/>
          </p:cNvSpPr>
          <p:nvPr>
            <p:ph type="sldNum" sz="quarter" idx="5"/>
          </p:nvPr>
        </p:nvSpPr>
        <p:spPr/>
        <p:txBody>
          <a:bodyPr/>
          <a:lstStyle/>
          <a:p>
            <a:fld id="{2F52A94C-45E4-4D61-9FE4-7A4B42C320B1}" type="slidenum">
              <a:rPr lang="en-US" smtClean="0"/>
              <a:t>3</a:t>
            </a:fld>
            <a:endParaRPr lang="en-US"/>
          </a:p>
        </p:txBody>
      </p:sp>
    </p:spTree>
    <p:extLst>
      <p:ext uri="{BB962C8B-B14F-4D97-AF65-F5344CB8AC3E}">
        <p14:creationId xmlns:p14="http://schemas.microsoft.com/office/powerpoint/2010/main" val="3589983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31BE8-CFAE-D121-1650-ADFC3CB37A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7A96EB-6EC6-E01D-FCB2-82B4FFFC55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477FD8-5E2B-E429-6721-878CBD8E62AD}"/>
              </a:ext>
            </a:extLst>
          </p:cNvPr>
          <p:cNvSpPr>
            <a:spLocks noGrp="1"/>
          </p:cNvSpPr>
          <p:nvPr>
            <p:ph type="body" idx="1"/>
          </p:nvPr>
        </p:nvSpPr>
        <p:spPr/>
        <p:txBody>
          <a:bodyPr/>
          <a:lstStyle/>
          <a:p>
            <a:r>
              <a:rPr lang="en-US" b="1" dirty="0"/>
              <a:t>Conclusion</a:t>
            </a:r>
          </a:p>
          <a:p>
            <a:r>
              <a:rPr lang="en-US" dirty="0"/>
              <a:t>The philosophy of psychiatry provides valuable tools for addressing foundational questions about mental health. By integrating naturalist and </a:t>
            </a:r>
            <a:r>
              <a:rPr lang="en-US" dirty="0" err="1"/>
              <a:t>normativist</a:t>
            </a:r>
            <a:r>
              <a:rPr lang="en-US" dirty="0"/>
              <a:t> perspectives, embracing pluralism, and adopting embodied cognition, psychiatry moves toward a more holistic and patient-centered practice. These advances underscore the importance of bridging scientific rigor with human values to better understand and treat mental disorders.</a:t>
            </a:r>
          </a:p>
          <a:p>
            <a:endParaRPr lang="en-US" dirty="0"/>
          </a:p>
        </p:txBody>
      </p:sp>
      <p:sp>
        <p:nvSpPr>
          <p:cNvPr id="4" name="Slide Number Placeholder 3">
            <a:extLst>
              <a:ext uri="{FF2B5EF4-FFF2-40B4-BE49-F238E27FC236}">
                <a16:creationId xmlns:a16="http://schemas.microsoft.com/office/drawing/2014/main" id="{FE4C8A2A-BDAD-6496-A414-32A25E57D739}"/>
              </a:ext>
            </a:extLst>
          </p:cNvPr>
          <p:cNvSpPr>
            <a:spLocks noGrp="1"/>
          </p:cNvSpPr>
          <p:nvPr>
            <p:ph type="sldNum" sz="quarter" idx="5"/>
          </p:nvPr>
        </p:nvSpPr>
        <p:spPr/>
        <p:txBody>
          <a:bodyPr/>
          <a:lstStyle/>
          <a:p>
            <a:fld id="{2F52A94C-45E4-4D61-9FE4-7A4B42C320B1}" type="slidenum">
              <a:rPr lang="en-US" smtClean="0"/>
              <a:t>22</a:t>
            </a:fld>
            <a:endParaRPr lang="en-US"/>
          </a:p>
        </p:txBody>
      </p:sp>
    </p:spTree>
    <p:extLst>
      <p:ext uri="{BB962C8B-B14F-4D97-AF65-F5344CB8AC3E}">
        <p14:creationId xmlns:p14="http://schemas.microsoft.com/office/powerpoint/2010/main" val="4065871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CD9CF-2031-6873-D26F-80761BB60A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9B82A1-A535-1637-64CA-7110D30ED0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A7FD68-4DA2-E83C-13F2-BED322D4A787}"/>
              </a:ext>
            </a:extLst>
          </p:cNvPr>
          <p:cNvSpPr>
            <a:spLocks noGrp="1"/>
          </p:cNvSpPr>
          <p:nvPr>
            <p:ph type="body" idx="1"/>
          </p:nvPr>
        </p:nvSpPr>
        <p:spPr/>
        <p:txBody>
          <a:bodyPr/>
          <a:lstStyle/>
          <a:p>
            <a:r>
              <a:rPr lang="en-US" dirty="0"/>
              <a:t>How do you see disorders? Does it depend on the disorder? Have you thought through these assumptions, or swallowed them whole from your supervisors and textbooks? Have clients challenged you to consider whether you have assumptions you are unaware of? </a:t>
            </a:r>
          </a:p>
        </p:txBody>
      </p:sp>
      <p:sp>
        <p:nvSpPr>
          <p:cNvPr id="4" name="Slide Number Placeholder 3">
            <a:extLst>
              <a:ext uri="{FF2B5EF4-FFF2-40B4-BE49-F238E27FC236}">
                <a16:creationId xmlns:a16="http://schemas.microsoft.com/office/drawing/2014/main" id="{0B13C41F-00D6-883E-A9F9-2F9FADC1F3BD}"/>
              </a:ext>
            </a:extLst>
          </p:cNvPr>
          <p:cNvSpPr>
            <a:spLocks noGrp="1"/>
          </p:cNvSpPr>
          <p:nvPr>
            <p:ph type="sldNum" sz="quarter" idx="5"/>
          </p:nvPr>
        </p:nvSpPr>
        <p:spPr/>
        <p:txBody>
          <a:bodyPr/>
          <a:lstStyle/>
          <a:p>
            <a:fld id="{2F52A94C-45E4-4D61-9FE4-7A4B42C320B1}" type="slidenum">
              <a:rPr lang="en-US" smtClean="0"/>
              <a:t>4</a:t>
            </a:fld>
            <a:endParaRPr lang="en-US"/>
          </a:p>
        </p:txBody>
      </p:sp>
    </p:spTree>
    <p:extLst>
      <p:ext uri="{BB962C8B-B14F-4D97-AF65-F5344CB8AC3E}">
        <p14:creationId xmlns:p14="http://schemas.microsoft.com/office/powerpoint/2010/main" val="3638616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3BBBA-7FD7-B73E-E6CD-7DA1F805A8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EAF8DE-99C2-66C5-B008-4F7623FAB9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2064E4-278E-0D2B-B32A-8394DC0E530E}"/>
              </a:ext>
            </a:extLst>
          </p:cNvPr>
          <p:cNvSpPr>
            <a:spLocks noGrp="1"/>
          </p:cNvSpPr>
          <p:nvPr>
            <p:ph type="body" idx="1"/>
          </p:nvPr>
        </p:nvSpPr>
        <p:spPr/>
        <p:txBody>
          <a:bodyPr/>
          <a:lstStyle/>
          <a:p>
            <a:r>
              <a:rPr lang="en-US" b="1" dirty="0"/>
              <a:t>What kind of entities are diagnoses? If we could map the diagnoses in the DSM, would it look more like the periodic table, with discrete entries, each with their own properties, similar to others in the same period (row) or group (column), but also distinctly different? </a:t>
            </a:r>
            <a:br>
              <a:rPr lang="en-US" b="1" dirty="0"/>
            </a:br>
            <a:br>
              <a:rPr lang="en-US" b="1" dirty="0"/>
            </a:br>
            <a:r>
              <a:rPr lang="en-US" b="1" dirty="0"/>
              <a:t>Or would we see a web, or network, or overlapping spectra, or something else entirely? </a:t>
            </a:r>
            <a:endParaRPr lang="en-US" dirty="0"/>
          </a:p>
          <a:p>
            <a:endParaRPr lang="en-US" dirty="0"/>
          </a:p>
        </p:txBody>
      </p:sp>
      <p:sp>
        <p:nvSpPr>
          <p:cNvPr id="4" name="Slide Number Placeholder 3">
            <a:extLst>
              <a:ext uri="{FF2B5EF4-FFF2-40B4-BE49-F238E27FC236}">
                <a16:creationId xmlns:a16="http://schemas.microsoft.com/office/drawing/2014/main" id="{2849A58B-D745-3C0F-D063-74F96607D252}"/>
              </a:ext>
            </a:extLst>
          </p:cNvPr>
          <p:cNvSpPr>
            <a:spLocks noGrp="1"/>
          </p:cNvSpPr>
          <p:nvPr>
            <p:ph type="sldNum" sz="quarter" idx="5"/>
          </p:nvPr>
        </p:nvSpPr>
        <p:spPr/>
        <p:txBody>
          <a:bodyPr/>
          <a:lstStyle/>
          <a:p>
            <a:fld id="{2F52A94C-45E4-4D61-9FE4-7A4B42C320B1}" type="slidenum">
              <a:rPr lang="en-US" smtClean="0"/>
              <a:t>5</a:t>
            </a:fld>
            <a:endParaRPr lang="en-US"/>
          </a:p>
        </p:txBody>
      </p:sp>
    </p:spTree>
    <p:extLst>
      <p:ext uri="{BB962C8B-B14F-4D97-AF65-F5344CB8AC3E}">
        <p14:creationId xmlns:p14="http://schemas.microsoft.com/office/powerpoint/2010/main" val="2708160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15097-6551-6887-556F-FF2F09FA19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C4CECD-50E2-56CD-F0A1-4D0F44A4C4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27D58C-8B28-CF55-E43D-6BAD37BDF9B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Philosophers of psychiatry have asked this question as “What kind of entities are diagnoses?” Are they more like natural kinds (periodic table), or fuzzy sets (how the DSM works, where multiple different diagnoses reference the same symptom (e.g., attention; impulsivity; negative affect), there are multiple ways to meet symptom counts, and the distinction between what’s ‘normal’ and what meets criteria is often vague)? Or are they best considered social or practical kinds? Practical kinds is Peter </a:t>
            </a:r>
            <a:r>
              <a:rPr lang="en-US" dirty="0" err="1"/>
              <a:t>Zachar</a:t>
            </a:r>
            <a:r>
              <a:rPr lang="en-US" dirty="0"/>
              <a:t>, from his 2015 article, “</a:t>
            </a:r>
            <a:r>
              <a:rPr lang="en-US" sz="1800" b="1" i="0" dirty="0">
                <a:solidFill>
                  <a:srgbClr val="1B1B1B"/>
                </a:solidFill>
                <a:effectLst/>
                <a:latin typeface="Source Sans Pro Web"/>
              </a:rPr>
              <a:t>Psychiatric disorders: natural kinds made by the world or practical kinds made by us?” For social kinds, refer to Ian Hacking on Looping</a:t>
            </a:r>
          </a:p>
        </p:txBody>
      </p:sp>
      <p:sp>
        <p:nvSpPr>
          <p:cNvPr id="4" name="Slide Number Placeholder 3">
            <a:extLst>
              <a:ext uri="{FF2B5EF4-FFF2-40B4-BE49-F238E27FC236}">
                <a16:creationId xmlns:a16="http://schemas.microsoft.com/office/drawing/2014/main" id="{55984679-9C84-1A7A-BC72-38C1D3B33811}"/>
              </a:ext>
            </a:extLst>
          </p:cNvPr>
          <p:cNvSpPr>
            <a:spLocks noGrp="1"/>
          </p:cNvSpPr>
          <p:nvPr>
            <p:ph type="sldNum" sz="quarter" idx="5"/>
          </p:nvPr>
        </p:nvSpPr>
        <p:spPr/>
        <p:txBody>
          <a:bodyPr/>
          <a:lstStyle/>
          <a:p>
            <a:fld id="{2F52A94C-45E4-4D61-9FE4-7A4B42C320B1}" type="slidenum">
              <a:rPr lang="en-US" smtClean="0"/>
              <a:t>6</a:t>
            </a:fld>
            <a:endParaRPr lang="en-US"/>
          </a:p>
        </p:txBody>
      </p:sp>
    </p:spTree>
    <p:extLst>
      <p:ext uri="{BB962C8B-B14F-4D97-AF65-F5344CB8AC3E}">
        <p14:creationId xmlns:p14="http://schemas.microsoft.com/office/powerpoint/2010/main" val="1031052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CB75E-39CB-04E5-360A-B3401C01EA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23F64C-C8FA-DE4E-4B29-3B8042AD67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FE45BF-2B4C-01AF-6BD5-4A0F0EAEEB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FCA346-0520-EABB-E924-4D6885439459}"/>
              </a:ext>
            </a:extLst>
          </p:cNvPr>
          <p:cNvSpPr>
            <a:spLocks noGrp="1"/>
          </p:cNvSpPr>
          <p:nvPr>
            <p:ph type="sldNum" sz="quarter" idx="5"/>
          </p:nvPr>
        </p:nvSpPr>
        <p:spPr/>
        <p:txBody>
          <a:bodyPr/>
          <a:lstStyle/>
          <a:p>
            <a:fld id="{2F52A94C-45E4-4D61-9FE4-7A4B42C320B1}" type="slidenum">
              <a:rPr lang="en-US" smtClean="0"/>
              <a:t>7</a:t>
            </a:fld>
            <a:endParaRPr lang="en-US"/>
          </a:p>
        </p:txBody>
      </p:sp>
    </p:spTree>
    <p:extLst>
      <p:ext uri="{BB962C8B-B14F-4D97-AF65-F5344CB8AC3E}">
        <p14:creationId xmlns:p14="http://schemas.microsoft.com/office/powerpoint/2010/main" val="328921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66BAF-FA6A-0217-EE9B-08D8B09D64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A378BA-A5F2-6922-8A68-919F58BCA0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38A83E-388D-07BA-8B08-30E4ADA1D8DE}"/>
              </a:ext>
            </a:extLst>
          </p:cNvPr>
          <p:cNvSpPr>
            <a:spLocks noGrp="1"/>
          </p:cNvSpPr>
          <p:nvPr>
            <p:ph type="body" idx="1"/>
          </p:nvPr>
        </p:nvSpPr>
        <p:spPr/>
        <p:txBody>
          <a:bodyPr/>
          <a:lstStyle/>
          <a:p>
            <a:r>
              <a:rPr lang="en-US" dirty="0"/>
              <a:t>The philosophy of psychiatry examines foundational questions about the nature, classification, and treatment of mental disorders. It integrates insights from philosophy and psychiatry to address conceptual, ethical, and clinical challenges. Central topics include defining mental disorders, understanding the brain-mind relationship, and addressing the role of values in psychiatric practice. Recent developments emphasize pluralism, soft naturalism, and embodied cognition to bridge gaps between evidence-based and values-based care, and those are the ones we’ll focus on today. </a:t>
            </a:r>
          </a:p>
        </p:txBody>
      </p:sp>
      <p:sp>
        <p:nvSpPr>
          <p:cNvPr id="4" name="Slide Number Placeholder 3">
            <a:extLst>
              <a:ext uri="{FF2B5EF4-FFF2-40B4-BE49-F238E27FC236}">
                <a16:creationId xmlns:a16="http://schemas.microsoft.com/office/drawing/2014/main" id="{01AC6673-95BE-CC98-AADF-196F4328675D}"/>
              </a:ext>
            </a:extLst>
          </p:cNvPr>
          <p:cNvSpPr>
            <a:spLocks noGrp="1"/>
          </p:cNvSpPr>
          <p:nvPr>
            <p:ph type="sldNum" sz="quarter" idx="5"/>
          </p:nvPr>
        </p:nvSpPr>
        <p:spPr/>
        <p:txBody>
          <a:bodyPr/>
          <a:lstStyle/>
          <a:p>
            <a:fld id="{2F52A94C-45E4-4D61-9FE4-7A4B42C320B1}" type="slidenum">
              <a:rPr lang="en-US" smtClean="0"/>
              <a:t>8</a:t>
            </a:fld>
            <a:endParaRPr lang="en-US"/>
          </a:p>
        </p:txBody>
      </p:sp>
    </p:spTree>
    <p:extLst>
      <p:ext uri="{BB962C8B-B14F-4D97-AF65-F5344CB8AC3E}">
        <p14:creationId xmlns:p14="http://schemas.microsoft.com/office/powerpoint/2010/main" val="3258500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the history of psychology and psychiatry, mental disorders have been conceptualized through two primary lenses: </a:t>
            </a:r>
            <a:r>
              <a:rPr lang="en-US" b="1" dirty="0"/>
              <a:t>naturalism</a:t>
            </a:r>
            <a:r>
              <a:rPr lang="en-US" dirty="0"/>
              <a:t> and </a:t>
            </a:r>
            <a:r>
              <a:rPr lang="en-US" b="1" dirty="0"/>
              <a:t>normativism</a:t>
            </a:r>
            <a:r>
              <a:rPr lang="en-US" dirty="0"/>
              <a:t>. Naturalism views disorders as objective biological dysfunctions, measurable and grounded in scientific methods. In contrast, normativism considers disorders to be inherently value-laden, reflecting societal and cultural judgments about harm and dysfunction.</a:t>
            </a:r>
            <a:br>
              <a:rPr lang="en-US" dirty="0"/>
            </a:br>
            <a:endParaRPr lang="en-US" dirty="0"/>
          </a:p>
        </p:txBody>
      </p:sp>
      <p:sp>
        <p:nvSpPr>
          <p:cNvPr id="4" name="Slide Number Placeholder 3"/>
          <p:cNvSpPr>
            <a:spLocks noGrp="1"/>
          </p:cNvSpPr>
          <p:nvPr>
            <p:ph type="sldNum" sz="quarter" idx="5"/>
          </p:nvPr>
        </p:nvSpPr>
        <p:spPr/>
        <p:txBody>
          <a:bodyPr/>
          <a:lstStyle/>
          <a:p>
            <a:fld id="{2F52A94C-45E4-4D61-9FE4-7A4B42C320B1}" type="slidenum">
              <a:rPr lang="en-US" smtClean="0"/>
              <a:t>9</a:t>
            </a:fld>
            <a:endParaRPr lang="en-US"/>
          </a:p>
        </p:txBody>
      </p:sp>
    </p:spTree>
    <p:extLst>
      <p:ext uri="{BB962C8B-B14F-4D97-AF65-F5344CB8AC3E}">
        <p14:creationId xmlns:p14="http://schemas.microsoft.com/office/powerpoint/2010/main" val="2530463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3F83B-7C60-FC43-7D2C-6F1821AC4E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8B016A-5E88-1DB3-A68B-26F0CAD64F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B61FA4-3508-67A4-5F8B-966F6292EA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0AE2DA5-470D-99ED-2786-32081AEFA47E}"/>
              </a:ext>
            </a:extLst>
          </p:cNvPr>
          <p:cNvSpPr>
            <a:spLocks noGrp="1"/>
          </p:cNvSpPr>
          <p:nvPr>
            <p:ph type="sldNum" sz="quarter" idx="5"/>
          </p:nvPr>
        </p:nvSpPr>
        <p:spPr/>
        <p:txBody>
          <a:bodyPr/>
          <a:lstStyle/>
          <a:p>
            <a:fld id="{2F52A94C-45E4-4D61-9FE4-7A4B42C320B1}" type="slidenum">
              <a:rPr lang="en-US" smtClean="0"/>
              <a:t>10</a:t>
            </a:fld>
            <a:endParaRPr lang="en-US"/>
          </a:p>
        </p:txBody>
      </p:sp>
    </p:spTree>
    <p:extLst>
      <p:ext uri="{BB962C8B-B14F-4D97-AF65-F5344CB8AC3E}">
        <p14:creationId xmlns:p14="http://schemas.microsoft.com/office/powerpoint/2010/main" val="3306802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7CE29-1CAA-21CA-D652-D419F22293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29B3A2-D380-F63D-729F-E889BAD3E1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00DA92-1FBB-7FDD-4DA5-5335CAAF27AB}"/>
              </a:ext>
            </a:extLst>
          </p:cNvPr>
          <p:cNvSpPr>
            <a:spLocks noGrp="1"/>
          </p:cNvSpPr>
          <p:nvPr>
            <p:ph type="dt" sz="half" idx="10"/>
          </p:nvPr>
        </p:nvSpPr>
        <p:spPr/>
        <p:txBody>
          <a:bodyPr/>
          <a:lstStyle/>
          <a:p>
            <a:fld id="{B49C4E86-9977-4BB4-B84D-229EE92CFB6E}" type="datetimeFigureOut">
              <a:rPr lang="en-US" smtClean="0"/>
              <a:t>12/11/2024</a:t>
            </a:fld>
            <a:endParaRPr lang="en-US"/>
          </a:p>
        </p:txBody>
      </p:sp>
      <p:sp>
        <p:nvSpPr>
          <p:cNvPr id="5" name="Footer Placeholder 4">
            <a:extLst>
              <a:ext uri="{FF2B5EF4-FFF2-40B4-BE49-F238E27FC236}">
                <a16:creationId xmlns:a16="http://schemas.microsoft.com/office/drawing/2014/main" id="{98611CB7-B403-0507-34CD-645E4FAA43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A4607-074A-58C6-E578-B61A8D0751C9}"/>
              </a:ext>
            </a:extLst>
          </p:cNvPr>
          <p:cNvSpPr>
            <a:spLocks noGrp="1"/>
          </p:cNvSpPr>
          <p:nvPr>
            <p:ph type="sldNum" sz="quarter" idx="12"/>
          </p:nvPr>
        </p:nvSpPr>
        <p:spPr/>
        <p:txBody>
          <a:bodyPr/>
          <a:lstStyle/>
          <a:p>
            <a:fld id="{4D848837-FC93-4654-ADDB-39CA197E6A7E}" type="slidenum">
              <a:rPr lang="en-US" smtClean="0"/>
              <a:t>‹#›</a:t>
            </a:fld>
            <a:endParaRPr lang="en-US"/>
          </a:p>
        </p:txBody>
      </p:sp>
    </p:spTree>
    <p:extLst>
      <p:ext uri="{BB962C8B-B14F-4D97-AF65-F5344CB8AC3E}">
        <p14:creationId xmlns:p14="http://schemas.microsoft.com/office/powerpoint/2010/main" val="3529124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69359-CA93-CBF2-FF4D-EC656451AB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477867-3F62-14C7-A134-9DC33063DC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F41049-116A-DD8E-9F90-71B4888B1778}"/>
              </a:ext>
            </a:extLst>
          </p:cNvPr>
          <p:cNvSpPr>
            <a:spLocks noGrp="1"/>
          </p:cNvSpPr>
          <p:nvPr>
            <p:ph type="dt" sz="half" idx="10"/>
          </p:nvPr>
        </p:nvSpPr>
        <p:spPr/>
        <p:txBody>
          <a:bodyPr/>
          <a:lstStyle/>
          <a:p>
            <a:fld id="{B49C4E86-9977-4BB4-B84D-229EE92CFB6E}" type="datetimeFigureOut">
              <a:rPr lang="en-US" smtClean="0"/>
              <a:t>12/11/2024</a:t>
            </a:fld>
            <a:endParaRPr lang="en-US"/>
          </a:p>
        </p:txBody>
      </p:sp>
      <p:sp>
        <p:nvSpPr>
          <p:cNvPr id="5" name="Footer Placeholder 4">
            <a:extLst>
              <a:ext uri="{FF2B5EF4-FFF2-40B4-BE49-F238E27FC236}">
                <a16:creationId xmlns:a16="http://schemas.microsoft.com/office/drawing/2014/main" id="{BBF4826E-C5F5-9BF2-893E-0E83B4AD56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8A022F-B076-83AA-FDBB-1A6003584DB4}"/>
              </a:ext>
            </a:extLst>
          </p:cNvPr>
          <p:cNvSpPr>
            <a:spLocks noGrp="1"/>
          </p:cNvSpPr>
          <p:nvPr>
            <p:ph type="sldNum" sz="quarter" idx="12"/>
          </p:nvPr>
        </p:nvSpPr>
        <p:spPr/>
        <p:txBody>
          <a:bodyPr/>
          <a:lstStyle/>
          <a:p>
            <a:fld id="{4D848837-FC93-4654-ADDB-39CA197E6A7E}" type="slidenum">
              <a:rPr lang="en-US" smtClean="0"/>
              <a:t>‹#›</a:t>
            </a:fld>
            <a:endParaRPr lang="en-US"/>
          </a:p>
        </p:txBody>
      </p:sp>
    </p:spTree>
    <p:extLst>
      <p:ext uri="{BB962C8B-B14F-4D97-AF65-F5344CB8AC3E}">
        <p14:creationId xmlns:p14="http://schemas.microsoft.com/office/powerpoint/2010/main" val="3122020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CF01EF-5B32-D1DA-8636-C371BABC05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708BCC-51CB-156B-066C-33E9F55E5C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402789-AC87-7A69-6B8E-5F586B12133B}"/>
              </a:ext>
            </a:extLst>
          </p:cNvPr>
          <p:cNvSpPr>
            <a:spLocks noGrp="1"/>
          </p:cNvSpPr>
          <p:nvPr>
            <p:ph type="dt" sz="half" idx="10"/>
          </p:nvPr>
        </p:nvSpPr>
        <p:spPr/>
        <p:txBody>
          <a:bodyPr/>
          <a:lstStyle/>
          <a:p>
            <a:fld id="{B49C4E86-9977-4BB4-B84D-229EE92CFB6E}" type="datetimeFigureOut">
              <a:rPr lang="en-US" smtClean="0"/>
              <a:t>12/11/2024</a:t>
            </a:fld>
            <a:endParaRPr lang="en-US"/>
          </a:p>
        </p:txBody>
      </p:sp>
      <p:sp>
        <p:nvSpPr>
          <p:cNvPr id="5" name="Footer Placeholder 4">
            <a:extLst>
              <a:ext uri="{FF2B5EF4-FFF2-40B4-BE49-F238E27FC236}">
                <a16:creationId xmlns:a16="http://schemas.microsoft.com/office/drawing/2014/main" id="{0A2EBA69-C494-4184-B92F-EA450B530C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DD87C8-2CD6-8457-C639-ADBFEC63BB5F}"/>
              </a:ext>
            </a:extLst>
          </p:cNvPr>
          <p:cNvSpPr>
            <a:spLocks noGrp="1"/>
          </p:cNvSpPr>
          <p:nvPr>
            <p:ph type="sldNum" sz="quarter" idx="12"/>
          </p:nvPr>
        </p:nvSpPr>
        <p:spPr/>
        <p:txBody>
          <a:bodyPr/>
          <a:lstStyle/>
          <a:p>
            <a:fld id="{4D848837-FC93-4654-ADDB-39CA197E6A7E}" type="slidenum">
              <a:rPr lang="en-US" smtClean="0"/>
              <a:t>‹#›</a:t>
            </a:fld>
            <a:endParaRPr lang="en-US"/>
          </a:p>
        </p:txBody>
      </p:sp>
    </p:spTree>
    <p:extLst>
      <p:ext uri="{BB962C8B-B14F-4D97-AF65-F5344CB8AC3E}">
        <p14:creationId xmlns:p14="http://schemas.microsoft.com/office/powerpoint/2010/main" val="1219613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rmAutofit/>
          </a:bodyPr>
          <a:lstStyle>
            <a:lvl1pPr>
              <a:defRPr sz="5400">
                <a:solidFill>
                  <a:schemeClr val="bg1"/>
                </a:solidFill>
                <a:latin typeface="Browallia New" panose="020B0502040204020203" pitchFamily="34" charset="-34"/>
                <a:cs typeface="Browallia New" panose="020B0502040204020203" pitchFamily="34" charset="-34"/>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bg1"/>
                </a:solidFill>
                <a:latin typeface="Browallia New" panose="020B0604020202020204" pitchFamily="34" charset="-34"/>
                <a:cs typeface="Browallia New" panose="020B0604020202020204" pitchFamily="34" charset="-34"/>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322133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BCAD085-E8A6-8845-BD4E-CB4CCA059FC4}" type="datetimeFigureOut">
              <a:rPr lang="en-US" smtClean="0"/>
              <a:t>12/11/2024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562939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0E22B-392F-3DBC-3505-48A2A70332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08403D-BF8D-50E3-D873-934D60D1B9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F6B19-B151-FFB5-BAE1-7AC8BEBE8389}"/>
              </a:ext>
            </a:extLst>
          </p:cNvPr>
          <p:cNvSpPr>
            <a:spLocks noGrp="1"/>
          </p:cNvSpPr>
          <p:nvPr>
            <p:ph type="dt" sz="half" idx="10"/>
          </p:nvPr>
        </p:nvSpPr>
        <p:spPr/>
        <p:txBody>
          <a:bodyPr/>
          <a:lstStyle/>
          <a:p>
            <a:fld id="{B49C4E86-9977-4BB4-B84D-229EE92CFB6E}" type="datetimeFigureOut">
              <a:rPr lang="en-US" smtClean="0"/>
              <a:t>12/11/2024</a:t>
            </a:fld>
            <a:endParaRPr lang="en-US"/>
          </a:p>
        </p:txBody>
      </p:sp>
      <p:sp>
        <p:nvSpPr>
          <p:cNvPr id="5" name="Footer Placeholder 4">
            <a:extLst>
              <a:ext uri="{FF2B5EF4-FFF2-40B4-BE49-F238E27FC236}">
                <a16:creationId xmlns:a16="http://schemas.microsoft.com/office/drawing/2014/main" id="{F9DA5D40-B37D-3096-4457-37572EBB58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48E447-18CC-1FE3-7D85-4127A6AAE936}"/>
              </a:ext>
            </a:extLst>
          </p:cNvPr>
          <p:cNvSpPr>
            <a:spLocks noGrp="1"/>
          </p:cNvSpPr>
          <p:nvPr>
            <p:ph type="sldNum" sz="quarter" idx="12"/>
          </p:nvPr>
        </p:nvSpPr>
        <p:spPr/>
        <p:txBody>
          <a:bodyPr/>
          <a:lstStyle/>
          <a:p>
            <a:fld id="{4D848837-FC93-4654-ADDB-39CA197E6A7E}" type="slidenum">
              <a:rPr lang="en-US" smtClean="0"/>
              <a:t>‹#›</a:t>
            </a:fld>
            <a:endParaRPr lang="en-US"/>
          </a:p>
        </p:txBody>
      </p:sp>
    </p:spTree>
    <p:extLst>
      <p:ext uri="{BB962C8B-B14F-4D97-AF65-F5344CB8AC3E}">
        <p14:creationId xmlns:p14="http://schemas.microsoft.com/office/powerpoint/2010/main" val="1442988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1BB84-366A-2C7F-5D41-8C478A3761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672363-8005-57A4-54A9-A3FFF31C02B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8966E1-3CD5-F46E-F2F6-D0DB62292B05}"/>
              </a:ext>
            </a:extLst>
          </p:cNvPr>
          <p:cNvSpPr>
            <a:spLocks noGrp="1"/>
          </p:cNvSpPr>
          <p:nvPr>
            <p:ph type="dt" sz="half" idx="10"/>
          </p:nvPr>
        </p:nvSpPr>
        <p:spPr/>
        <p:txBody>
          <a:bodyPr/>
          <a:lstStyle/>
          <a:p>
            <a:fld id="{B49C4E86-9977-4BB4-B84D-229EE92CFB6E}" type="datetimeFigureOut">
              <a:rPr lang="en-US" smtClean="0"/>
              <a:t>12/11/2024</a:t>
            </a:fld>
            <a:endParaRPr lang="en-US"/>
          </a:p>
        </p:txBody>
      </p:sp>
      <p:sp>
        <p:nvSpPr>
          <p:cNvPr id="5" name="Footer Placeholder 4">
            <a:extLst>
              <a:ext uri="{FF2B5EF4-FFF2-40B4-BE49-F238E27FC236}">
                <a16:creationId xmlns:a16="http://schemas.microsoft.com/office/drawing/2014/main" id="{C19208B6-481D-CAAE-1A2C-E5283536B2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1804E5-6265-F3FD-A93E-EC95C62BFCA7}"/>
              </a:ext>
            </a:extLst>
          </p:cNvPr>
          <p:cNvSpPr>
            <a:spLocks noGrp="1"/>
          </p:cNvSpPr>
          <p:nvPr>
            <p:ph type="sldNum" sz="quarter" idx="12"/>
          </p:nvPr>
        </p:nvSpPr>
        <p:spPr/>
        <p:txBody>
          <a:bodyPr/>
          <a:lstStyle/>
          <a:p>
            <a:fld id="{4D848837-FC93-4654-ADDB-39CA197E6A7E}" type="slidenum">
              <a:rPr lang="en-US" smtClean="0"/>
              <a:t>‹#›</a:t>
            </a:fld>
            <a:endParaRPr lang="en-US"/>
          </a:p>
        </p:txBody>
      </p:sp>
    </p:spTree>
    <p:extLst>
      <p:ext uri="{BB962C8B-B14F-4D97-AF65-F5344CB8AC3E}">
        <p14:creationId xmlns:p14="http://schemas.microsoft.com/office/powerpoint/2010/main" val="2313742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A08F8-ADC8-B938-6742-938A693E6C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384C9C-5D02-459E-DCD5-9D224B9C14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196E1C-F771-86D6-A2CB-C955BD1F70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E9CE36-4423-4500-5A8C-C74141F078F6}"/>
              </a:ext>
            </a:extLst>
          </p:cNvPr>
          <p:cNvSpPr>
            <a:spLocks noGrp="1"/>
          </p:cNvSpPr>
          <p:nvPr>
            <p:ph type="dt" sz="half" idx="10"/>
          </p:nvPr>
        </p:nvSpPr>
        <p:spPr/>
        <p:txBody>
          <a:bodyPr/>
          <a:lstStyle/>
          <a:p>
            <a:fld id="{B49C4E86-9977-4BB4-B84D-229EE92CFB6E}" type="datetimeFigureOut">
              <a:rPr lang="en-US" smtClean="0"/>
              <a:t>12/11/2024</a:t>
            </a:fld>
            <a:endParaRPr lang="en-US"/>
          </a:p>
        </p:txBody>
      </p:sp>
      <p:sp>
        <p:nvSpPr>
          <p:cNvPr id="6" name="Footer Placeholder 5">
            <a:extLst>
              <a:ext uri="{FF2B5EF4-FFF2-40B4-BE49-F238E27FC236}">
                <a16:creationId xmlns:a16="http://schemas.microsoft.com/office/drawing/2014/main" id="{2EA0D46E-FB35-2C1A-BDBE-C4DDEC7872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265C33-8419-68DB-EA16-5F343B02474B}"/>
              </a:ext>
            </a:extLst>
          </p:cNvPr>
          <p:cNvSpPr>
            <a:spLocks noGrp="1"/>
          </p:cNvSpPr>
          <p:nvPr>
            <p:ph type="sldNum" sz="quarter" idx="12"/>
          </p:nvPr>
        </p:nvSpPr>
        <p:spPr/>
        <p:txBody>
          <a:bodyPr/>
          <a:lstStyle/>
          <a:p>
            <a:fld id="{4D848837-FC93-4654-ADDB-39CA197E6A7E}" type="slidenum">
              <a:rPr lang="en-US" smtClean="0"/>
              <a:t>‹#›</a:t>
            </a:fld>
            <a:endParaRPr lang="en-US"/>
          </a:p>
        </p:txBody>
      </p:sp>
    </p:spTree>
    <p:extLst>
      <p:ext uri="{BB962C8B-B14F-4D97-AF65-F5344CB8AC3E}">
        <p14:creationId xmlns:p14="http://schemas.microsoft.com/office/powerpoint/2010/main" val="1205037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58306-40BF-A0EB-5532-B8F0D477BF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9586FE-4BC3-0F30-C170-C045B192A8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DC04D8-A96B-E781-E705-96AABA80EE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45E92F-943F-7FE5-DA86-25D878773D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DF58A7-76A6-1AEF-727F-10923A8E76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D1AEC9-7342-1BD5-9126-781C22F522BF}"/>
              </a:ext>
            </a:extLst>
          </p:cNvPr>
          <p:cNvSpPr>
            <a:spLocks noGrp="1"/>
          </p:cNvSpPr>
          <p:nvPr>
            <p:ph type="dt" sz="half" idx="10"/>
          </p:nvPr>
        </p:nvSpPr>
        <p:spPr/>
        <p:txBody>
          <a:bodyPr/>
          <a:lstStyle/>
          <a:p>
            <a:fld id="{B49C4E86-9977-4BB4-B84D-229EE92CFB6E}" type="datetimeFigureOut">
              <a:rPr lang="en-US" smtClean="0"/>
              <a:t>12/11/2024</a:t>
            </a:fld>
            <a:endParaRPr lang="en-US"/>
          </a:p>
        </p:txBody>
      </p:sp>
      <p:sp>
        <p:nvSpPr>
          <p:cNvPr id="8" name="Footer Placeholder 7">
            <a:extLst>
              <a:ext uri="{FF2B5EF4-FFF2-40B4-BE49-F238E27FC236}">
                <a16:creationId xmlns:a16="http://schemas.microsoft.com/office/drawing/2014/main" id="{D059FF05-FEC2-9C79-6747-5B41E6290B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CB14E3-2DC3-F676-4BEF-9B3F62431DCB}"/>
              </a:ext>
            </a:extLst>
          </p:cNvPr>
          <p:cNvSpPr>
            <a:spLocks noGrp="1"/>
          </p:cNvSpPr>
          <p:nvPr>
            <p:ph type="sldNum" sz="quarter" idx="12"/>
          </p:nvPr>
        </p:nvSpPr>
        <p:spPr/>
        <p:txBody>
          <a:bodyPr/>
          <a:lstStyle/>
          <a:p>
            <a:fld id="{4D848837-FC93-4654-ADDB-39CA197E6A7E}" type="slidenum">
              <a:rPr lang="en-US" smtClean="0"/>
              <a:t>‹#›</a:t>
            </a:fld>
            <a:endParaRPr lang="en-US"/>
          </a:p>
        </p:txBody>
      </p:sp>
    </p:spTree>
    <p:extLst>
      <p:ext uri="{BB962C8B-B14F-4D97-AF65-F5344CB8AC3E}">
        <p14:creationId xmlns:p14="http://schemas.microsoft.com/office/powerpoint/2010/main" val="1777283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0EE31-CE0B-78AA-C564-81114C8E43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AFB957-99AA-A0E5-D640-57F01027A918}"/>
              </a:ext>
            </a:extLst>
          </p:cNvPr>
          <p:cNvSpPr>
            <a:spLocks noGrp="1"/>
          </p:cNvSpPr>
          <p:nvPr>
            <p:ph type="dt" sz="half" idx="10"/>
          </p:nvPr>
        </p:nvSpPr>
        <p:spPr/>
        <p:txBody>
          <a:bodyPr/>
          <a:lstStyle/>
          <a:p>
            <a:fld id="{B49C4E86-9977-4BB4-B84D-229EE92CFB6E}" type="datetimeFigureOut">
              <a:rPr lang="en-US" smtClean="0"/>
              <a:t>12/11/2024</a:t>
            </a:fld>
            <a:endParaRPr lang="en-US"/>
          </a:p>
        </p:txBody>
      </p:sp>
      <p:sp>
        <p:nvSpPr>
          <p:cNvPr id="4" name="Footer Placeholder 3">
            <a:extLst>
              <a:ext uri="{FF2B5EF4-FFF2-40B4-BE49-F238E27FC236}">
                <a16:creationId xmlns:a16="http://schemas.microsoft.com/office/drawing/2014/main" id="{40E28264-7B76-1398-C32E-E694B051A0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5589E8-3101-3B34-8A21-578D820CDC69}"/>
              </a:ext>
            </a:extLst>
          </p:cNvPr>
          <p:cNvSpPr>
            <a:spLocks noGrp="1"/>
          </p:cNvSpPr>
          <p:nvPr>
            <p:ph type="sldNum" sz="quarter" idx="12"/>
          </p:nvPr>
        </p:nvSpPr>
        <p:spPr/>
        <p:txBody>
          <a:bodyPr/>
          <a:lstStyle/>
          <a:p>
            <a:fld id="{4D848837-FC93-4654-ADDB-39CA197E6A7E}" type="slidenum">
              <a:rPr lang="en-US" smtClean="0"/>
              <a:t>‹#›</a:t>
            </a:fld>
            <a:endParaRPr lang="en-US"/>
          </a:p>
        </p:txBody>
      </p:sp>
    </p:spTree>
    <p:extLst>
      <p:ext uri="{BB962C8B-B14F-4D97-AF65-F5344CB8AC3E}">
        <p14:creationId xmlns:p14="http://schemas.microsoft.com/office/powerpoint/2010/main" val="3440601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87B500-AE02-FCFC-C5D7-2904F52219D7}"/>
              </a:ext>
            </a:extLst>
          </p:cNvPr>
          <p:cNvSpPr>
            <a:spLocks noGrp="1"/>
          </p:cNvSpPr>
          <p:nvPr>
            <p:ph type="dt" sz="half" idx="10"/>
          </p:nvPr>
        </p:nvSpPr>
        <p:spPr/>
        <p:txBody>
          <a:bodyPr/>
          <a:lstStyle/>
          <a:p>
            <a:fld id="{B49C4E86-9977-4BB4-B84D-229EE92CFB6E}" type="datetimeFigureOut">
              <a:rPr lang="en-US" smtClean="0"/>
              <a:t>12/11/2024</a:t>
            </a:fld>
            <a:endParaRPr lang="en-US"/>
          </a:p>
        </p:txBody>
      </p:sp>
      <p:sp>
        <p:nvSpPr>
          <p:cNvPr id="3" name="Footer Placeholder 2">
            <a:extLst>
              <a:ext uri="{FF2B5EF4-FFF2-40B4-BE49-F238E27FC236}">
                <a16:creationId xmlns:a16="http://schemas.microsoft.com/office/drawing/2014/main" id="{E67DF03C-56CA-D869-8302-C4AE2991F4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CF9567-F75E-915B-F5CC-7B0F201A3E98}"/>
              </a:ext>
            </a:extLst>
          </p:cNvPr>
          <p:cNvSpPr>
            <a:spLocks noGrp="1"/>
          </p:cNvSpPr>
          <p:nvPr>
            <p:ph type="sldNum" sz="quarter" idx="12"/>
          </p:nvPr>
        </p:nvSpPr>
        <p:spPr/>
        <p:txBody>
          <a:bodyPr/>
          <a:lstStyle/>
          <a:p>
            <a:fld id="{4D848837-FC93-4654-ADDB-39CA197E6A7E}" type="slidenum">
              <a:rPr lang="en-US" smtClean="0"/>
              <a:t>‹#›</a:t>
            </a:fld>
            <a:endParaRPr lang="en-US"/>
          </a:p>
        </p:txBody>
      </p:sp>
    </p:spTree>
    <p:extLst>
      <p:ext uri="{BB962C8B-B14F-4D97-AF65-F5344CB8AC3E}">
        <p14:creationId xmlns:p14="http://schemas.microsoft.com/office/powerpoint/2010/main" val="4094271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3C745-CF29-7068-B1D5-097ED12BAB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8DEEBF-5B65-E340-C5BF-AB9A127078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146D10-238F-973B-34B4-8137F8BE41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8CC1B2-99F1-6DDC-BDAD-13E9C1B51E7B}"/>
              </a:ext>
            </a:extLst>
          </p:cNvPr>
          <p:cNvSpPr>
            <a:spLocks noGrp="1"/>
          </p:cNvSpPr>
          <p:nvPr>
            <p:ph type="dt" sz="half" idx="10"/>
          </p:nvPr>
        </p:nvSpPr>
        <p:spPr/>
        <p:txBody>
          <a:bodyPr/>
          <a:lstStyle/>
          <a:p>
            <a:fld id="{B49C4E86-9977-4BB4-B84D-229EE92CFB6E}" type="datetimeFigureOut">
              <a:rPr lang="en-US" smtClean="0"/>
              <a:t>12/11/2024</a:t>
            </a:fld>
            <a:endParaRPr lang="en-US"/>
          </a:p>
        </p:txBody>
      </p:sp>
      <p:sp>
        <p:nvSpPr>
          <p:cNvPr id="6" name="Footer Placeholder 5">
            <a:extLst>
              <a:ext uri="{FF2B5EF4-FFF2-40B4-BE49-F238E27FC236}">
                <a16:creationId xmlns:a16="http://schemas.microsoft.com/office/drawing/2014/main" id="{9EECE5DE-9307-1992-C1A2-D284DF120B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7C2A97-8943-7B6C-DB88-9DA387FA0840}"/>
              </a:ext>
            </a:extLst>
          </p:cNvPr>
          <p:cNvSpPr>
            <a:spLocks noGrp="1"/>
          </p:cNvSpPr>
          <p:nvPr>
            <p:ph type="sldNum" sz="quarter" idx="12"/>
          </p:nvPr>
        </p:nvSpPr>
        <p:spPr/>
        <p:txBody>
          <a:bodyPr/>
          <a:lstStyle/>
          <a:p>
            <a:fld id="{4D848837-FC93-4654-ADDB-39CA197E6A7E}" type="slidenum">
              <a:rPr lang="en-US" smtClean="0"/>
              <a:t>‹#›</a:t>
            </a:fld>
            <a:endParaRPr lang="en-US"/>
          </a:p>
        </p:txBody>
      </p:sp>
    </p:spTree>
    <p:extLst>
      <p:ext uri="{BB962C8B-B14F-4D97-AF65-F5344CB8AC3E}">
        <p14:creationId xmlns:p14="http://schemas.microsoft.com/office/powerpoint/2010/main" val="4280821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C3F08-DE7E-627A-3F79-57E11627AB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0A6EE3-F21E-7583-8E1B-0DE69B16B4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0E9AF5-9A97-6AF0-2A71-1030A94B3F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2DD78F-824B-CA5C-B691-1226CE3E7D8F}"/>
              </a:ext>
            </a:extLst>
          </p:cNvPr>
          <p:cNvSpPr>
            <a:spLocks noGrp="1"/>
          </p:cNvSpPr>
          <p:nvPr>
            <p:ph type="dt" sz="half" idx="10"/>
          </p:nvPr>
        </p:nvSpPr>
        <p:spPr/>
        <p:txBody>
          <a:bodyPr/>
          <a:lstStyle/>
          <a:p>
            <a:fld id="{B49C4E86-9977-4BB4-B84D-229EE92CFB6E}" type="datetimeFigureOut">
              <a:rPr lang="en-US" smtClean="0"/>
              <a:t>12/11/2024</a:t>
            </a:fld>
            <a:endParaRPr lang="en-US"/>
          </a:p>
        </p:txBody>
      </p:sp>
      <p:sp>
        <p:nvSpPr>
          <p:cNvPr id="6" name="Footer Placeholder 5">
            <a:extLst>
              <a:ext uri="{FF2B5EF4-FFF2-40B4-BE49-F238E27FC236}">
                <a16:creationId xmlns:a16="http://schemas.microsoft.com/office/drawing/2014/main" id="{54592B46-9AA8-834C-C6C2-BA09308D68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128B82-AEB3-9394-8349-9AAA6BC65E00}"/>
              </a:ext>
            </a:extLst>
          </p:cNvPr>
          <p:cNvSpPr>
            <a:spLocks noGrp="1"/>
          </p:cNvSpPr>
          <p:nvPr>
            <p:ph type="sldNum" sz="quarter" idx="12"/>
          </p:nvPr>
        </p:nvSpPr>
        <p:spPr/>
        <p:txBody>
          <a:bodyPr/>
          <a:lstStyle/>
          <a:p>
            <a:fld id="{4D848837-FC93-4654-ADDB-39CA197E6A7E}" type="slidenum">
              <a:rPr lang="en-US" smtClean="0"/>
              <a:t>‹#›</a:t>
            </a:fld>
            <a:endParaRPr lang="en-US"/>
          </a:p>
        </p:txBody>
      </p:sp>
    </p:spTree>
    <p:extLst>
      <p:ext uri="{BB962C8B-B14F-4D97-AF65-F5344CB8AC3E}">
        <p14:creationId xmlns:p14="http://schemas.microsoft.com/office/powerpoint/2010/main" val="1816383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ECD4E4-F989-2766-02D2-2D8E30B5D0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8F71CC-417F-4505-A7F7-B5A2E317A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AF2CB5-1769-1A91-7D81-C9CFCB0AD6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49C4E86-9977-4BB4-B84D-229EE92CFB6E}" type="datetimeFigureOut">
              <a:rPr lang="en-US" smtClean="0"/>
              <a:t>12/11/2024</a:t>
            </a:fld>
            <a:endParaRPr lang="en-US"/>
          </a:p>
        </p:txBody>
      </p:sp>
      <p:sp>
        <p:nvSpPr>
          <p:cNvPr id="5" name="Footer Placeholder 4">
            <a:extLst>
              <a:ext uri="{FF2B5EF4-FFF2-40B4-BE49-F238E27FC236}">
                <a16:creationId xmlns:a16="http://schemas.microsoft.com/office/drawing/2014/main" id="{FFD999BE-2F2B-8EED-2A42-B306730F96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FF02C14-B18E-3D62-2743-1D559999DB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D848837-FC93-4654-ADDB-39CA197E6A7E}" type="slidenum">
              <a:rPr lang="en-US" smtClean="0"/>
              <a:t>‹#›</a:t>
            </a:fld>
            <a:endParaRPr lang="en-US"/>
          </a:p>
        </p:txBody>
      </p:sp>
    </p:spTree>
    <p:extLst>
      <p:ext uri="{BB962C8B-B14F-4D97-AF65-F5344CB8AC3E}">
        <p14:creationId xmlns:p14="http://schemas.microsoft.com/office/powerpoint/2010/main" val="448345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9956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599" y="1600201"/>
            <a:ext cx="5865460" cy="4525963"/>
          </a:xfrm>
          <a:prstGeom prst="rect">
            <a:avLst/>
          </a:prstGeom>
        </p:spPr>
        <p:txBody>
          <a:bodyPr vert="horz" lIns="91440" tIns="45720" rIns="91440" bIns="45720" rtlCol="0">
            <a:normAutofit/>
          </a:bodyPr>
          <a:lstStyle/>
          <a:p>
            <a:pPr lvl="0"/>
            <a:r>
              <a:rPr lang="en-US" dirty="0"/>
              <a:t>Click to edit Master text styles</a:t>
            </a:r>
          </a:p>
          <a:p>
            <a:pPr lvl="0"/>
            <a:r>
              <a:rPr lang="en-US" dirty="0"/>
              <a:t>Second level</a:t>
            </a:r>
            <a:br>
              <a:rPr lang="en-US" dirty="0"/>
            </a:br>
            <a:br>
              <a:rPr lang="en-US" dirty="0"/>
            </a:br>
            <a:endParaRPr lang="en-US" dirty="0"/>
          </a:p>
        </p:txBody>
      </p:sp>
    </p:spTree>
    <p:extLst>
      <p:ext uri="{BB962C8B-B14F-4D97-AF65-F5344CB8AC3E}">
        <p14:creationId xmlns:p14="http://schemas.microsoft.com/office/powerpoint/2010/main" val="1142031269"/>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457200" rtl="0" eaLnBrk="1" latinLnBrk="0" hangingPunct="1">
        <a:spcBef>
          <a:spcPct val="0"/>
        </a:spcBef>
        <a:buNone/>
        <a:defRPr sz="4400" kern="1200">
          <a:solidFill>
            <a:schemeClr val="tx1">
              <a:lumMod val="75000"/>
              <a:lumOff val="25000"/>
            </a:schemeClr>
          </a:solidFill>
          <a:latin typeface="Aptos" panose="020B0004020202020204" pitchFamily="34" charset="0"/>
          <a:ea typeface="+mj-ea"/>
          <a:cs typeface="Browallia New" panose="020B0604020202020204" pitchFamily="34" charset="-34"/>
        </a:defRPr>
      </a:lvl1pPr>
    </p:titleStyle>
    <p:bodyStyle>
      <a:lvl1pPr marL="338138" indent="-338138" algn="l" defTabSz="457200" rtl="0" eaLnBrk="1" latinLnBrk="0" hangingPunct="1">
        <a:spcBef>
          <a:spcPts val="0"/>
        </a:spcBef>
        <a:buFont typeface="Arial" panose="020B0604020202020204" pitchFamily="34" charset="0"/>
        <a:buChar char="•"/>
        <a:defRPr sz="2800" kern="1200">
          <a:solidFill>
            <a:schemeClr val="tx1">
              <a:lumMod val="75000"/>
              <a:lumOff val="25000"/>
            </a:schemeClr>
          </a:solidFill>
          <a:latin typeface="Aptos" panose="020B0004020202020204" pitchFamily="34" charset="0"/>
          <a:ea typeface="+mn-ea"/>
          <a:cs typeface="Browallia New" panose="020B0604020202020204" pitchFamily="34" charset="-34"/>
        </a:defRPr>
      </a:lvl1pPr>
      <a:lvl2pPr marL="742950" indent="-401638" algn="l" defTabSz="457200" rtl="0" eaLnBrk="1" latinLnBrk="0" hangingPunct="1">
        <a:spcBef>
          <a:spcPts val="0"/>
        </a:spcBef>
        <a:buSzPct val="50000"/>
        <a:buFont typeface="Wingdings" panose="05000000000000000000" pitchFamily="2" charset="2"/>
        <a:buChar char="v"/>
        <a:defRPr sz="2400" kern="1200">
          <a:solidFill>
            <a:schemeClr val="tx1">
              <a:lumMod val="75000"/>
              <a:lumOff val="25000"/>
            </a:schemeClr>
          </a:solidFill>
          <a:latin typeface="Aptos" panose="020B0004020202020204" pitchFamily="34" charset="0"/>
          <a:ea typeface="+mn-ea"/>
          <a:cs typeface="Browallia New" panose="020B0604020202020204" pitchFamily="34" charset="-34"/>
        </a:defRPr>
      </a:lvl2pPr>
      <a:lvl3pPr marL="1143000" indent="-228600" algn="l" defTabSz="457200" rtl="0" eaLnBrk="1" latinLnBrk="0" hangingPunct="1">
        <a:spcBef>
          <a:spcPct val="20000"/>
        </a:spcBef>
        <a:buFont typeface="Arial"/>
        <a:buChar char="•"/>
        <a:defRPr sz="3600" kern="1200">
          <a:solidFill>
            <a:schemeClr val="accent6"/>
          </a:solidFill>
          <a:latin typeface="Browallia New" panose="020B0604020202020204" pitchFamily="34" charset="-34"/>
          <a:ea typeface="+mn-ea"/>
          <a:cs typeface="Browallia New" panose="020B0604020202020204" pitchFamily="34" charset="-34"/>
        </a:defRPr>
      </a:lvl3pPr>
      <a:lvl4pPr marL="1600200" indent="-228600" algn="l" defTabSz="457200" rtl="0" eaLnBrk="1" latinLnBrk="0" hangingPunct="1">
        <a:spcBef>
          <a:spcPct val="20000"/>
        </a:spcBef>
        <a:buFont typeface="Arial"/>
        <a:buChar char="–"/>
        <a:defRPr sz="3200" kern="1200">
          <a:solidFill>
            <a:schemeClr val="accent6"/>
          </a:solidFill>
          <a:latin typeface="Browallia New" panose="020B0604020202020204" pitchFamily="34" charset="-34"/>
          <a:ea typeface="+mn-ea"/>
          <a:cs typeface="Browallia New" panose="020B0604020202020204" pitchFamily="34" charset="-34"/>
        </a:defRPr>
      </a:lvl4pPr>
      <a:lvl5pPr marL="2057400" indent="-228600" algn="l" defTabSz="457200" rtl="0" eaLnBrk="1" latinLnBrk="0" hangingPunct="1">
        <a:spcBef>
          <a:spcPct val="20000"/>
        </a:spcBef>
        <a:buFont typeface="Arial"/>
        <a:buChar char="»"/>
        <a:defRPr sz="3200" kern="1200">
          <a:solidFill>
            <a:schemeClr val="accent6"/>
          </a:solidFill>
          <a:latin typeface="Browallia New" panose="020B0604020202020204" pitchFamily="34" charset="-34"/>
          <a:ea typeface="+mn-ea"/>
          <a:cs typeface="Browallia New" panose="020B0604020202020204" pitchFamily="34" charset="-34"/>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8.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32.svg"/><Relationship Id="rId4" Type="http://schemas.openxmlformats.org/officeDocument/2006/relationships/image" Target="../media/image28.svg"/><Relationship Id="rId9" Type="http://schemas.openxmlformats.org/officeDocument/2006/relationships/image" Target="../media/image31.png"/></Relationships>
</file>

<file path=ppt/slides/_rels/slide1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84D5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27290" y="2297765"/>
            <a:ext cx="7668986" cy="1470025"/>
          </a:xfrm>
        </p:spPr>
        <p:txBody>
          <a:bodyPr>
            <a:noAutofit/>
          </a:bodyPr>
          <a:lstStyle/>
          <a:p>
            <a:r>
              <a:rPr sz="4400" dirty="0">
                <a:latin typeface="Aptos Display" panose="020B0004020202020204" pitchFamily="34" charset="0"/>
              </a:rPr>
              <a:t>Philosophy of Psychiatry: Theoretical Advances and Clinical Implications</a:t>
            </a:r>
            <a:br>
              <a:rPr lang="en-US" sz="4400" dirty="0">
                <a:solidFill>
                  <a:srgbClr val="D29381"/>
                </a:solidFill>
                <a:latin typeface="Aptos Display" panose="020B0004020202020204" pitchFamily="34" charset="0"/>
              </a:rPr>
            </a:br>
            <a:r>
              <a:rPr lang="en-US" sz="1800" dirty="0">
                <a:solidFill>
                  <a:srgbClr val="D29381"/>
                </a:solidFill>
                <a:latin typeface="Aptos Display" panose="020B0004020202020204" pitchFamily="34" charset="0"/>
              </a:rPr>
              <a:t> </a:t>
            </a:r>
            <a:br>
              <a:rPr lang="en-US" sz="4400" dirty="0">
                <a:latin typeface="Aptos Display" panose="020B0004020202020204" pitchFamily="34" charset="0"/>
              </a:rPr>
            </a:br>
            <a:r>
              <a:rPr lang="en-US" sz="2800" dirty="0">
                <a:solidFill>
                  <a:srgbClr val="E4AB45"/>
                </a:solidFill>
                <a:latin typeface="Aptos Display" panose="020B0004020202020204" pitchFamily="34" charset="0"/>
              </a:rPr>
              <a:t>Dan J. Stein, Kris Nielsen, Anna Hartford, Anne-Marie </a:t>
            </a:r>
            <a:r>
              <a:rPr lang="en-US" sz="2800" dirty="0" err="1">
                <a:solidFill>
                  <a:srgbClr val="E4AB45"/>
                </a:solidFill>
                <a:latin typeface="Aptos Display" panose="020B0004020202020204" pitchFamily="34" charset="0"/>
              </a:rPr>
              <a:t>Gagné</a:t>
            </a:r>
            <a:r>
              <a:rPr lang="en-US" sz="2800" dirty="0">
                <a:solidFill>
                  <a:srgbClr val="E4AB45"/>
                </a:solidFill>
                <a:latin typeface="Aptos Display" panose="020B0004020202020204" pitchFamily="34" charset="0"/>
              </a:rPr>
              <a:t>-Julien, Shane Glackin, Karl Friston, Mario Maj, Peter </a:t>
            </a:r>
            <a:r>
              <a:rPr lang="en-US" sz="2800" dirty="0" err="1">
                <a:solidFill>
                  <a:srgbClr val="E4AB45"/>
                </a:solidFill>
                <a:latin typeface="Aptos Display" panose="020B0004020202020204" pitchFamily="34" charset="0"/>
              </a:rPr>
              <a:t>Zachar</a:t>
            </a:r>
            <a:r>
              <a:rPr lang="en-US" sz="2800" dirty="0">
                <a:solidFill>
                  <a:srgbClr val="E4AB45"/>
                </a:solidFill>
                <a:latin typeface="Aptos Display" panose="020B0004020202020204" pitchFamily="34" charset="0"/>
              </a:rPr>
              <a:t>, </a:t>
            </a:r>
            <a:r>
              <a:rPr lang="en-US" sz="2800" dirty="0" err="1">
                <a:solidFill>
                  <a:srgbClr val="E4AB45"/>
                </a:solidFill>
                <a:latin typeface="Aptos Display" panose="020B0004020202020204" pitchFamily="34" charset="0"/>
              </a:rPr>
              <a:t>Awais</a:t>
            </a:r>
            <a:r>
              <a:rPr lang="en-US" sz="2800" dirty="0">
                <a:solidFill>
                  <a:srgbClr val="E4AB45"/>
                </a:solidFill>
                <a:latin typeface="Aptos Display" panose="020B0004020202020204" pitchFamily="34" charset="0"/>
              </a:rPr>
              <a:t> Aftab</a:t>
            </a:r>
            <a:br>
              <a:rPr lang="en-US" sz="2800" dirty="0">
                <a:latin typeface="Aptos Display" panose="020B0004020202020204" pitchFamily="34" charset="0"/>
              </a:rPr>
            </a:br>
            <a:r>
              <a:rPr lang="en-US" sz="1200" dirty="0">
                <a:latin typeface="Aptos Display" panose="020B0004020202020204" pitchFamily="34" charset="0"/>
              </a:rPr>
              <a:t> </a:t>
            </a:r>
            <a:br>
              <a:rPr lang="en-US" sz="2800" dirty="0">
                <a:latin typeface="Aptos Display" panose="020B0004020202020204" pitchFamily="34" charset="0"/>
              </a:rPr>
            </a:br>
            <a:r>
              <a:rPr lang="en-US" sz="2800" dirty="0">
                <a:latin typeface="Aptos Display" panose="020B0004020202020204" pitchFamily="34" charset="0"/>
              </a:rPr>
              <a:t>World Psychiatry, 2024</a:t>
            </a:r>
            <a:br>
              <a:rPr lang="en-US" sz="2800" dirty="0">
                <a:latin typeface="Aptos Display" panose="020B0004020202020204" pitchFamily="34" charset="0"/>
              </a:rPr>
            </a:br>
            <a:endParaRPr sz="4400" dirty="0">
              <a:latin typeface="Aptos Display" panose="020B0004020202020204" pitchFamily="34" charset="0"/>
            </a:endParaRPr>
          </a:p>
        </p:txBody>
      </p:sp>
      <p:sp>
        <p:nvSpPr>
          <p:cNvPr id="3" name="Subtitle 2"/>
          <p:cNvSpPr>
            <a:spLocks noGrp="1"/>
          </p:cNvSpPr>
          <p:nvPr>
            <p:ph type="subTitle" idx="1"/>
          </p:nvPr>
        </p:nvSpPr>
        <p:spPr>
          <a:xfrm>
            <a:off x="3910598" y="5423171"/>
            <a:ext cx="8534400" cy="1752600"/>
          </a:xfrm>
        </p:spPr>
        <p:txBody>
          <a:bodyPr>
            <a:normAutofit/>
          </a:bodyPr>
          <a:lstStyle/>
          <a:p>
            <a:pPr algn="l"/>
            <a:r>
              <a:rPr dirty="0">
                <a:solidFill>
                  <a:srgbClr val="D29381"/>
                </a:solidFill>
                <a:latin typeface="Aptos Display" panose="020B0004020202020204" pitchFamily="34" charset="0"/>
              </a:rPr>
              <a:t>Presenter: </a:t>
            </a:r>
            <a:r>
              <a:rPr lang="en-US" dirty="0">
                <a:solidFill>
                  <a:srgbClr val="D29381"/>
                </a:solidFill>
                <a:latin typeface="Aptos Display" panose="020B0004020202020204" pitchFamily="34" charset="0"/>
              </a:rPr>
              <a:t>Stephanie Nelson, Ph.D. </a:t>
            </a:r>
            <a:endParaRPr dirty="0">
              <a:solidFill>
                <a:srgbClr val="D29381"/>
              </a:solidFill>
              <a:latin typeface="Aptos Display" panose="020B0004020202020204" pitchFamily="34" charset="0"/>
            </a:endParaRPr>
          </a:p>
          <a:p>
            <a:pPr algn="l"/>
            <a:r>
              <a:rPr dirty="0">
                <a:solidFill>
                  <a:srgbClr val="D29381"/>
                </a:solidFill>
                <a:latin typeface="Aptos Display" panose="020B0004020202020204" pitchFamily="34" charset="0"/>
              </a:rPr>
              <a:t>ABPdN Journal Club</a:t>
            </a:r>
            <a:r>
              <a:rPr lang="en-US" dirty="0">
                <a:solidFill>
                  <a:srgbClr val="D29381"/>
                </a:solidFill>
                <a:latin typeface="Aptos Display" panose="020B0004020202020204" pitchFamily="34" charset="0"/>
              </a:rPr>
              <a:t> for December 2024</a:t>
            </a:r>
            <a:endParaRPr dirty="0">
              <a:solidFill>
                <a:srgbClr val="D29381"/>
              </a:solidFill>
              <a:latin typeface="Aptos Display" panose="020B0004020202020204" pitchFamily="34" charset="0"/>
            </a:endParaRPr>
          </a:p>
        </p:txBody>
      </p:sp>
      <p:sp>
        <p:nvSpPr>
          <p:cNvPr id="5" name="Oval 4">
            <a:extLst>
              <a:ext uri="{FF2B5EF4-FFF2-40B4-BE49-F238E27FC236}">
                <a16:creationId xmlns:a16="http://schemas.microsoft.com/office/drawing/2014/main" id="{03876774-F7D9-1437-7EC0-22FAA465BC74}"/>
              </a:ext>
            </a:extLst>
          </p:cNvPr>
          <p:cNvSpPr/>
          <p:nvPr/>
        </p:nvSpPr>
        <p:spPr>
          <a:xfrm>
            <a:off x="-1518557" y="-718458"/>
            <a:ext cx="4114800" cy="8082643"/>
          </a:xfrm>
          <a:prstGeom prst="ellipse">
            <a:avLst/>
          </a:prstGeom>
          <a:gradFill>
            <a:gsLst>
              <a:gs pos="0">
                <a:srgbClr val="D29381"/>
              </a:gs>
              <a:gs pos="100000">
                <a:srgbClr val="E2C1C0"/>
              </a:gs>
            </a:gsLst>
            <a:lin ang="12000000" scaled="0"/>
          </a:gradFill>
          <a:ln>
            <a:noFill/>
          </a:ln>
          <a:effectLst>
            <a:outerShdw blurRad="317500" dist="38100" algn="l" rotWithShape="0">
              <a:prstClr val="black">
                <a:alpha val="42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06D69-CC0E-D7D6-FCBD-C1A6EB0C4B4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50A1639-6045-800F-710F-10471321A94C}"/>
              </a:ext>
            </a:extLst>
          </p:cNvPr>
          <p:cNvSpPr/>
          <p:nvPr/>
        </p:nvSpPr>
        <p:spPr>
          <a:xfrm>
            <a:off x="1" y="1"/>
            <a:ext cx="4448710" cy="6858000"/>
          </a:xfrm>
          <a:prstGeom prst="rect">
            <a:avLst/>
          </a:prstGeom>
          <a:solidFill>
            <a:srgbClr val="884D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533E64A5-F391-A51C-5FDA-9F5D37BABDDC}"/>
              </a:ext>
            </a:extLst>
          </p:cNvPr>
          <p:cNvSpPr txBox="1"/>
          <p:nvPr/>
        </p:nvSpPr>
        <p:spPr>
          <a:xfrm>
            <a:off x="4786846" y="307784"/>
            <a:ext cx="7223922" cy="646331"/>
          </a:xfrm>
          <a:prstGeom prst="rect">
            <a:avLst/>
          </a:prstGeom>
          <a:noFill/>
        </p:spPr>
        <p:txBody>
          <a:bodyPr wrap="square" rtlCol="0">
            <a:spAutoFit/>
          </a:bodyPr>
          <a:lstStyle/>
          <a:p>
            <a:r>
              <a:rPr lang="en-US" sz="3600" b="1" dirty="0">
                <a:solidFill>
                  <a:schemeClr val="tx1">
                    <a:lumMod val="95000"/>
                    <a:lumOff val="5000"/>
                  </a:schemeClr>
                </a:solidFill>
                <a:latin typeface="Lato "/>
              </a:rPr>
              <a:t>Philosophy of Psychiatry: </a:t>
            </a:r>
            <a:r>
              <a:rPr lang="en-US" sz="3600" b="1" dirty="0">
                <a:solidFill>
                  <a:srgbClr val="D29381"/>
                </a:solidFill>
                <a:latin typeface="Lato "/>
              </a:rPr>
              <a:t>Core Qs </a:t>
            </a:r>
          </a:p>
        </p:txBody>
      </p:sp>
      <p:grpSp>
        <p:nvGrpSpPr>
          <p:cNvPr id="28" name="Group 27">
            <a:extLst>
              <a:ext uri="{FF2B5EF4-FFF2-40B4-BE49-F238E27FC236}">
                <a16:creationId xmlns:a16="http://schemas.microsoft.com/office/drawing/2014/main" id="{A965E712-ADE7-23E2-1D66-B72A27A6950E}"/>
              </a:ext>
            </a:extLst>
          </p:cNvPr>
          <p:cNvGrpSpPr/>
          <p:nvPr/>
        </p:nvGrpSpPr>
        <p:grpSpPr>
          <a:xfrm>
            <a:off x="4871001" y="2987361"/>
            <a:ext cx="559785" cy="423552"/>
            <a:chOff x="3147708" y="2413209"/>
            <a:chExt cx="768182" cy="768182"/>
          </a:xfrm>
          <a:solidFill>
            <a:srgbClr val="D29381"/>
          </a:solidFill>
        </p:grpSpPr>
        <p:sp>
          <p:nvSpPr>
            <p:cNvPr id="29" name="Rectangle 28">
              <a:extLst>
                <a:ext uri="{FF2B5EF4-FFF2-40B4-BE49-F238E27FC236}">
                  <a16:creationId xmlns:a16="http://schemas.microsoft.com/office/drawing/2014/main" id="{04346343-2E93-CC40-C08B-C5A57AE8700D}"/>
                </a:ext>
              </a:extLst>
            </p:cNvPr>
            <p:cNvSpPr/>
            <p:nvPr/>
          </p:nvSpPr>
          <p:spPr>
            <a:xfrm>
              <a:off x="3147708" y="2413209"/>
              <a:ext cx="768182" cy="76818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u="sng">
                <a:solidFill>
                  <a:srgbClr val="D29381"/>
                </a:solidFill>
              </a:endParaRPr>
            </a:p>
          </p:txBody>
        </p:sp>
        <p:pic>
          <p:nvPicPr>
            <p:cNvPr id="30" name="Graphic 29" descr="Fingerprint with solid fill">
              <a:extLst>
                <a:ext uri="{FF2B5EF4-FFF2-40B4-BE49-F238E27FC236}">
                  <a16:creationId xmlns:a16="http://schemas.microsoft.com/office/drawing/2014/main" id="{09946F30-2D37-3BDE-0F45-772BAA6975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98424" y="2463923"/>
              <a:ext cx="666750" cy="666750"/>
            </a:xfrm>
            <a:prstGeom prst="rect">
              <a:avLst/>
            </a:prstGeom>
          </p:spPr>
        </p:pic>
      </p:grpSp>
      <p:grpSp>
        <p:nvGrpSpPr>
          <p:cNvPr id="31" name="Group 30">
            <a:extLst>
              <a:ext uri="{FF2B5EF4-FFF2-40B4-BE49-F238E27FC236}">
                <a16:creationId xmlns:a16="http://schemas.microsoft.com/office/drawing/2014/main" id="{075E4571-2C4B-AC98-218A-278798046007}"/>
              </a:ext>
            </a:extLst>
          </p:cNvPr>
          <p:cNvGrpSpPr/>
          <p:nvPr/>
        </p:nvGrpSpPr>
        <p:grpSpPr>
          <a:xfrm>
            <a:off x="4894794" y="1332847"/>
            <a:ext cx="559785" cy="423552"/>
            <a:chOff x="2314575" y="3702424"/>
            <a:chExt cx="768182" cy="768182"/>
          </a:xfrm>
        </p:grpSpPr>
        <p:sp>
          <p:nvSpPr>
            <p:cNvPr id="32" name="Rectangle 31">
              <a:extLst>
                <a:ext uri="{FF2B5EF4-FFF2-40B4-BE49-F238E27FC236}">
                  <a16:creationId xmlns:a16="http://schemas.microsoft.com/office/drawing/2014/main" id="{C821C982-A4A1-9847-559F-9162E8B2DD6F}"/>
                </a:ext>
              </a:extLst>
            </p:cNvPr>
            <p:cNvSpPr/>
            <p:nvPr/>
          </p:nvSpPr>
          <p:spPr>
            <a:xfrm>
              <a:off x="2314575" y="3702424"/>
              <a:ext cx="768182" cy="768182"/>
            </a:xfrm>
            <a:prstGeom prst="rect">
              <a:avLst/>
            </a:prstGeom>
            <a:solidFill>
              <a:srgbClr val="884D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raphic 32" descr="Fingerprint with solid fill">
              <a:extLst>
                <a:ext uri="{FF2B5EF4-FFF2-40B4-BE49-F238E27FC236}">
                  <a16:creationId xmlns:a16="http://schemas.microsoft.com/office/drawing/2014/main" id="{B632E63D-27D8-FF14-5863-17CE73E0B0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65291" y="3753140"/>
              <a:ext cx="666750" cy="666750"/>
            </a:xfrm>
            <a:prstGeom prst="rect">
              <a:avLst/>
            </a:prstGeom>
          </p:spPr>
        </p:pic>
      </p:grpSp>
      <p:sp>
        <p:nvSpPr>
          <p:cNvPr id="37" name="TextBox 36">
            <a:extLst>
              <a:ext uri="{FF2B5EF4-FFF2-40B4-BE49-F238E27FC236}">
                <a16:creationId xmlns:a16="http://schemas.microsoft.com/office/drawing/2014/main" id="{0F6B206C-FA83-6717-3A5C-36EDB8C54028}"/>
              </a:ext>
            </a:extLst>
          </p:cNvPr>
          <p:cNvSpPr txBox="1"/>
          <p:nvPr/>
        </p:nvSpPr>
        <p:spPr>
          <a:xfrm>
            <a:off x="5598272" y="1199734"/>
            <a:ext cx="6255592" cy="5262979"/>
          </a:xfrm>
          <a:prstGeom prst="rect">
            <a:avLst/>
          </a:prstGeom>
          <a:noFill/>
        </p:spPr>
        <p:txBody>
          <a:bodyPr wrap="square">
            <a:spAutoFit/>
          </a:bodyPr>
          <a:lstStyle/>
          <a:p>
            <a:r>
              <a:rPr lang="en-US" sz="2800" dirty="0">
                <a:solidFill>
                  <a:schemeClr val="bg2">
                    <a:lumMod val="10000"/>
                  </a:schemeClr>
                </a:solidFill>
              </a:rPr>
              <a:t>Psychiatrists and psychologists have long debated these core questions, coming to many different answers</a:t>
            </a:r>
          </a:p>
          <a:p>
            <a:endParaRPr lang="en-US" sz="2800" dirty="0">
              <a:solidFill>
                <a:schemeClr val="bg2">
                  <a:lumMod val="10000"/>
                </a:schemeClr>
              </a:solidFill>
            </a:endParaRPr>
          </a:p>
          <a:p>
            <a:r>
              <a:rPr lang="en-US" sz="2800" dirty="0">
                <a:solidFill>
                  <a:schemeClr val="bg2">
                    <a:lumMod val="10000"/>
                  </a:schemeClr>
                </a:solidFill>
              </a:rPr>
              <a:t>Yet, many clinicians are unaware of their assumptions or struggle to communicate with colleagues who hold different assumptions</a:t>
            </a:r>
          </a:p>
          <a:p>
            <a:endParaRPr lang="en-US" sz="2800" dirty="0">
              <a:solidFill>
                <a:schemeClr val="bg2">
                  <a:lumMod val="10000"/>
                </a:schemeClr>
              </a:solidFill>
            </a:endParaRPr>
          </a:p>
          <a:p>
            <a:r>
              <a:rPr lang="en-US" sz="2800" dirty="0"/>
              <a:t>Has a client experience ever challenged you to consider whether you have assumptions you are unaware of? </a:t>
            </a:r>
            <a:endParaRPr lang="en-US" sz="2800" dirty="0">
              <a:solidFill>
                <a:schemeClr val="bg2">
                  <a:lumMod val="10000"/>
                </a:schemeClr>
              </a:solidFill>
            </a:endParaRPr>
          </a:p>
        </p:txBody>
      </p:sp>
      <p:pic>
        <p:nvPicPr>
          <p:cNvPr id="14" name="Picture 13">
            <a:extLst>
              <a:ext uri="{FF2B5EF4-FFF2-40B4-BE49-F238E27FC236}">
                <a16:creationId xmlns:a16="http://schemas.microsoft.com/office/drawing/2014/main" id="{431E99A1-A152-0000-34FA-30AD1CE9D4D2}"/>
              </a:ext>
            </a:extLst>
          </p:cNvPr>
          <p:cNvPicPr>
            <a:picLocks noChangeAspect="1"/>
          </p:cNvPicPr>
          <p:nvPr/>
        </p:nvPicPr>
        <p:blipFill>
          <a:blip r:embed="rId5"/>
          <a:stretch>
            <a:fillRect/>
          </a:stretch>
        </p:blipFill>
        <p:spPr>
          <a:xfrm>
            <a:off x="338136" y="260947"/>
            <a:ext cx="3749939" cy="6336105"/>
          </a:xfrm>
          <a:prstGeom prst="rect">
            <a:avLst/>
          </a:prstGeom>
        </p:spPr>
      </p:pic>
      <p:grpSp>
        <p:nvGrpSpPr>
          <p:cNvPr id="15" name="Group 14">
            <a:extLst>
              <a:ext uri="{FF2B5EF4-FFF2-40B4-BE49-F238E27FC236}">
                <a16:creationId xmlns:a16="http://schemas.microsoft.com/office/drawing/2014/main" id="{6B85CC72-968D-D13B-6EE0-D1C3E5030A8A}"/>
              </a:ext>
            </a:extLst>
          </p:cNvPr>
          <p:cNvGrpSpPr/>
          <p:nvPr/>
        </p:nvGrpSpPr>
        <p:grpSpPr>
          <a:xfrm>
            <a:off x="4895828" y="5073638"/>
            <a:ext cx="559785" cy="423552"/>
            <a:chOff x="2314575" y="3702424"/>
            <a:chExt cx="768182" cy="768182"/>
          </a:xfrm>
        </p:grpSpPr>
        <p:sp>
          <p:nvSpPr>
            <p:cNvPr id="16" name="Rectangle 15">
              <a:extLst>
                <a:ext uri="{FF2B5EF4-FFF2-40B4-BE49-F238E27FC236}">
                  <a16:creationId xmlns:a16="http://schemas.microsoft.com/office/drawing/2014/main" id="{E34D71C7-636A-D71C-E5B2-B88BAC1F2A90}"/>
                </a:ext>
              </a:extLst>
            </p:cNvPr>
            <p:cNvSpPr/>
            <p:nvPr/>
          </p:nvSpPr>
          <p:spPr>
            <a:xfrm>
              <a:off x="2314575" y="3702424"/>
              <a:ext cx="768182" cy="768182"/>
            </a:xfrm>
            <a:prstGeom prst="rect">
              <a:avLst/>
            </a:prstGeom>
            <a:solidFill>
              <a:srgbClr val="884D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Fingerprint with solid fill">
              <a:extLst>
                <a:ext uri="{FF2B5EF4-FFF2-40B4-BE49-F238E27FC236}">
                  <a16:creationId xmlns:a16="http://schemas.microsoft.com/office/drawing/2014/main" id="{809D9014-3167-AE5F-4A6A-4399F35C7B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65291" y="3753140"/>
              <a:ext cx="666750" cy="666750"/>
            </a:xfrm>
            <a:prstGeom prst="rect">
              <a:avLst/>
            </a:prstGeom>
          </p:spPr>
        </p:pic>
      </p:grpSp>
    </p:spTree>
    <p:extLst>
      <p:ext uri="{BB962C8B-B14F-4D97-AF65-F5344CB8AC3E}">
        <p14:creationId xmlns:p14="http://schemas.microsoft.com/office/powerpoint/2010/main" val="411820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E210A-BAB9-5168-0A7A-7C455776268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217185D-25C7-B0D6-97BF-D46CCC044BB4}"/>
              </a:ext>
            </a:extLst>
          </p:cNvPr>
          <p:cNvSpPr/>
          <p:nvPr/>
        </p:nvSpPr>
        <p:spPr>
          <a:xfrm>
            <a:off x="6296023" y="0"/>
            <a:ext cx="5895975" cy="6858000"/>
          </a:xfrm>
          <a:prstGeom prst="rect">
            <a:avLst/>
          </a:prstGeom>
          <a:solidFill>
            <a:srgbClr val="884D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76D700E6-6BAD-DA85-9729-E48DE22944D7}"/>
              </a:ext>
            </a:extLst>
          </p:cNvPr>
          <p:cNvSpPr txBox="1"/>
          <p:nvPr/>
        </p:nvSpPr>
        <p:spPr>
          <a:xfrm>
            <a:off x="6596064" y="417171"/>
            <a:ext cx="5086350" cy="646331"/>
          </a:xfrm>
          <a:prstGeom prst="rect">
            <a:avLst/>
          </a:prstGeom>
          <a:noFill/>
        </p:spPr>
        <p:txBody>
          <a:bodyPr wrap="square" rtlCol="0">
            <a:spAutoFit/>
          </a:bodyPr>
          <a:lstStyle/>
          <a:p>
            <a:r>
              <a:rPr lang="en-US" sz="3600" b="1" dirty="0">
                <a:solidFill>
                  <a:schemeClr val="bg1"/>
                </a:solidFill>
                <a:latin typeface="Lato "/>
              </a:rPr>
              <a:t>Daisy </a:t>
            </a:r>
            <a:r>
              <a:rPr lang="en-US" sz="3600" b="1" dirty="0">
                <a:solidFill>
                  <a:srgbClr val="D29381"/>
                </a:solidFill>
                <a:latin typeface="Lato "/>
              </a:rPr>
              <a:t>Metaphor</a:t>
            </a:r>
            <a:r>
              <a:rPr lang="en-US" sz="3600" b="1" dirty="0">
                <a:solidFill>
                  <a:schemeClr val="tx1">
                    <a:lumMod val="95000"/>
                    <a:lumOff val="5000"/>
                  </a:schemeClr>
                </a:solidFill>
                <a:latin typeface="Lato "/>
              </a:rPr>
              <a:t> </a:t>
            </a:r>
          </a:p>
        </p:txBody>
      </p:sp>
      <p:grpSp>
        <p:nvGrpSpPr>
          <p:cNvPr id="13" name="Group 12">
            <a:extLst>
              <a:ext uri="{FF2B5EF4-FFF2-40B4-BE49-F238E27FC236}">
                <a16:creationId xmlns:a16="http://schemas.microsoft.com/office/drawing/2014/main" id="{C3E84852-1711-5B0B-2BB7-7771FE1B9C04}"/>
              </a:ext>
            </a:extLst>
          </p:cNvPr>
          <p:cNvGrpSpPr/>
          <p:nvPr/>
        </p:nvGrpSpPr>
        <p:grpSpPr>
          <a:xfrm>
            <a:off x="10910889" y="6291263"/>
            <a:ext cx="942975" cy="171450"/>
            <a:chOff x="1485900" y="3009900"/>
            <a:chExt cx="942975" cy="171450"/>
          </a:xfrm>
          <a:solidFill>
            <a:srgbClr val="D29381"/>
          </a:solidFill>
        </p:grpSpPr>
        <p:sp>
          <p:nvSpPr>
            <p:cNvPr id="9" name="Rectangle 8">
              <a:extLst>
                <a:ext uri="{FF2B5EF4-FFF2-40B4-BE49-F238E27FC236}">
                  <a16:creationId xmlns:a16="http://schemas.microsoft.com/office/drawing/2014/main" id="{17826419-6112-120C-29DF-FC0546B9E9FE}"/>
                </a:ext>
              </a:extLst>
            </p:cNvPr>
            <p:cNvSpPr/>
            <p:nvPr/>
          </p:nvSpPr>
          <p:spPr>
            <a:xfrm>
              <a:off x="1485900"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0F955D2-2511-BB65-42E6-12F33969A909}"/>
                </a:ext>
              </a:extLst>
            </p:cNvPr>
            <p:cNvSpPr/>
            <p:nvPr/>
          </p:nvSpPr>
          <p:spPr>
            <a:xfrm>
              <a:off x="1743075"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6F1FFDA-1E3A-BB44-4634-3DA7FD413B17}"/>
                </a:ext>
              </a:extLst>
            </p:cNvPr>
            <p:cNvSpPr/>
            <p:nvPr/>
          </p:nvSpPr>
          <p:spPr>
            <a:xfrm>
              <a:off x="2000250"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4AF5EA0-7124-6517-2480-7BF1BE847786}"/>
                </a:ext>
              </a:extLst>
            </p:cNvPr>
            <p:cNvSpPr/>
            <p:nvPr/>
          </p:nvSpPr>
          <p:spPr>
            <a:xfrm>
              <a:off x="2257425"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C4A678E5-4E47-2A06-BEAB-9986162C77C1}"/>
              </a:ext>
            </a:extLst>
          </p:cNvPr>
          <p:cNvGrpSpPr/>
          <p:nvPr/>
        </p:nvGrpSpPr>
        <p:grpSpPr>
          <a:xfrm>
            <a:off x="6569417" y="3217224"/>
            <a:ext cx="431696" cy="423552"/>
            <a:chOff x="3147708" y="2413209"/>
            <a:chExt cx="768182" cy="768182"/>
          </a:xfrm>
          <a:solidFill>
            <a:srgbClr val="D29381"/>
          </a:solidFill>
        </p:grpSpPr>
        <p:sp>
          <p:nvSpPr>
            <p:cNvPr id="29" name="Rectangle 28">
              <a:extLst>
                <a:ext uri="{FF2B5EF4-FFF2-40B4-BE49-F238E27FC236}">
                  <a16:creationId xmlns:a16="http://schemas.microsoft.com/office/drawing/2014/main" id="{02548801-8029-2F51-C4A7-B2EAC2C252BB}"/>
                </a:ext>
              </a:extLst>
            </p:cNvPr>
            <p:cNvSpPr/>
            <p:nvPr/>
          </p:nvSpPr>
          <p:spPr>
            <a:xfrm>
              <a:off x="3147708" y="2413209"/>
              <a:ext cx="768182" cy="76818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u="sng">
                <a:solidFill>
                  <a:srgbClr val="D29381"/>
                </a:solidFill>
              </a:endParaRPr>
            </a:p>
          </p:txBody>
        </p:sp>
        <p:pic>
          <p:nvPicPr>
            <p:cNvPr id="30" name="Graphic 29" descr="Fingerprint with solid fill">
              <a:extLst>
                <a:ext uri="{FF2B5EF4-FFF2-40B4-BE49-F238E27FC236}">
                  <a16:creationId xmlns:a16="http://schemas.microsoft.com/office/drawing/2014/main" id="{F7BF30C8-A0F8-925C-B0CE-653A09C9C4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98424" y="2463923"/>
              <a:ext cx="666750" cy="666750"/>
            </a:xfrm>
            <a:prstGeom prst="rect">
              <a:avLst/>
            </a:prstGeom>
          </p:spPr>
        </p:pic>
      </p:grpSp>
      <p:grpSp>
        <p:nvGrpSpPr>
          <p:cNvPr id="31" name="Group 30">
            <a:extLst>
              <a:ext uri="{FF2B5EF4-FFF2-40B4-BE49-F238E27FC236}">
                <a16:creationId xmlns:a16="http://schemas.microsoft.com/office/drawing/2014/main" id="{11FCE5E6-77FD-2F91-199A-F47048F6C0CF}"/>
              </a:ext>
            </a:extLst>
          </p:cNvPr>
          <p:cNvGrpSpPr/>
          <p:nvPr/>
        </p:nvGrpSpPr>
        <p:grpSpPr>
          <a:xfrm>
            <a:off x="6513066" y="1809649"/>
            <a:ext cx="431696" cy="423552"/>
            <a:chOff x="2314575" y="3702424"/>
            <a:chExt cx="768182" cy="768182"/>
          </a:xfrm>
          <a:solidFill>
            <a:srgbClr val="E4AB45"/>
          </a:solidFill>
        </p:grpSpPr>
        <p:sp>
          <p:nvSpPr>
            <p:cNvPr id="32" name="Rectangle 31">
              <a:extLst>
                <a:ext uri="{FF2B5EF4-FFF2-40B4-BE49-F238E27FC236}">
                  <a16:creationId xmlns:a16="http://schemas.microsoft.com/office/drawing/2014/main" id="{8065D3A9-25FC-93C1-C99B-D4C02A7D9BA0}"/>
                </a:ext>
              </a:extLst>
            </p:cNvPr>
            <p:cNvSpPr/>
            <p:nvPr/>
          </p:nvSpPr>
          <p:spPr>
            <a:xfrm>
              <a:off x="2314575" y="3702424"/>
              <a:ext cx="768182" cy="76818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raphic 32" descr="Fingerprint with solid fill">
              <a:extLst>
                <a:ext uri="{FF2B5EF4-FFF2-40B4-BE49-F238E27FC236}">
                  <a16:creationId xmlns:a16="http://schemas.microsoft.com/office/drawing/2014/main" id="{16DF6BB3-121E-92FB-6264-C85BE22F5D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65291" y="3753140"/>
              <a:ext cx="666750" cy="666750"/>
            </a:xfrm>
            <a:prstGeom prst="rect">
              <a:avLst/>
            </a:prstGeom>
          </p:spPr>
        </p:pic>
      </p:grpSp>
      <p:sp>
        <p:nvSpPr>
          <p:cNvPr id="37" name="TextBox 36">
            <a:extLst>
              <a:ext uri="{FF2B5EF4-FFF2-40B4-BE49-F238E27FC236}">
                <a16:creationId xmlns:a16="http://schemas.microsoft.com/office/drawing/2014/main" id="{6F58BA53-9D62-E7AB-FC5D-C480ED32AFF8}"/>
              </a:ext>
            </a:extLst>
          </p:cNvPr>
          <p:cNvSpPr txBox="1"/>
          <p:nvPr/>
        </p:nvSpPr>
        <p:spPr>
          <a:xfrm>
            <a:off x="7190305" y="1676748"/>
            <a:ext cx="4902378" cy="4770537"/>
          </a:xfrm>
          <a:prstGeom prst="rect">
            <a:avLst/>
          </a:prstGeom>
          <a:noFill/>
        </p:spPr>
        <p:txBody>
          <a:bodyPr wrap="square">
            <a:spAutoFit/>
          </a:bodyPr>
          <a:lstStyle/>
          <a:p>
            <a:r>
              <a:rPr lang="en-US" sz="2400" dirty="0">
                <a:solidFill>
                  <a:schemeClr val="bg1"/>
                </a:solidFill>
              </a:rPr>
              <a:t>You can believe in the biological reality of a state while questioning whether it constitutes a disorder</a:t>
            </a:r>
          </a:p>
          <a:p>
            <a:endParaRPr lang="en-US" sz="2400" dirty="0">
              <a:solidFill>
                <a:schemeClr val="bg1"/>
              </a:solidFill>
            </a:endParaRPr>
          </a:p>
          <a:p>
            <a:r>
              <a:rPr lang="en-US" sz="2400" dirty="0">
                <a:solidFill>
                  <a:schemeClr val="bg1"/>
                </a:solidFill>
              </a:rPr>
              <a:t>Rachel Cooper’s </a:t>
            </a:r>
            <a:r>
              <a:rPr lang="en-US" sz="2400" b="1" dirty="0">
                <a:solidFill>
                  <a:srgbClr val="E4AB45"/>
                </a:solidFill>
              </a:rPr>
              <a:t>Weeds vs Daisy </a:t>
            </a:r>
            <a:r>
              <a:rPr lang="en-US" sz="2400" dirty="0">
                <a:solidFill>
                  <a:schemeClr val="bg1"/>
                </a:solidFill>
              </a:rPr>
              <a:t>metaphor – we can all agree on what a daisy is, while disagreeing about whether daisies are weeds</a:t>
            </a:r>
          </a:p>
          <a:p>
            <a:endParaRPr lang="en-US" sz="2400" dirty="0">
              <a:solidFill>
                <a:schemeClr val="bg1"/>
              </a:solidFill>
            </a:endParaRPr>
          </a:p>
          <a:p>
            <a:r>
              <a:rPr lang="en-US" sz="2400" dirty="0">
                <a:solidFill>
                  <a:schemeClr val="bg1"/>
                </a:solidFill>
              </a:rPr>
              <a:t>What are some examples of biological states sometimes thought of as disorders?</a:t>
            </a:r>
          </a:p>
          <a:p>
            <a:endParaRPr lang="en-US" sz="1600" dirty="0">
              <a:solidFill>
                <a:schemeClr val="accent1">
                  <a:lumMod val="50000"/>
                </a:schemeClr>
              </a:solidFill>
            </a:endParaRPr>
          </a:p>
        </p:txBody>
      </p:sp>
      <p:pic>
        <p:nvPicPr>
          <p:cNvPr id="14" name="Picture 13" descr="Field of daisies">
            <a:extLst>
              <a:ext uri="{FF2B5EF4-FFF2-40B4-BE49-F238E27FC236}">
                <a16:creationId xmlns:a16="http://schemas.microsoft.com/office/drawing/2014/main" id="{01545D00-EA3D-F710-5E0E-6FD7B74A9598}"/>
              </a:ext>
            </a:extLst>
          </p:cNvPr>
          <p:cNvPicPr>
            <a:picLocks noChangeAspect="1"/>
          </p:cNvPicPr>
          <p:nvPr/>
        </p:nvPicPr>
        <p:blipFill>
          <a:blip r:embed="rId5">
            <a:extLst>
              <a:ext uri="{28A0092B-C50C-407E-A947-70E740481C1C}">
                <a14:useLocalDpi xmlns:a14="http://schemas.microsoft.com/office/drawing/2010/main" val="0"/>
              </a:ext>
            </a:extLst>
          </a:blip>
          <a:srcRect l="36483" r="695"/>
          <a:stretch/>
        </p:blipFill>
        <p:spPr>
          <a:xfrm>
            <a:off x="389296" y="553326"/>
            <a:ext cx="5568593" cy="5909387"/>
          </a:xfrm>
          <a:prstGeom prst="rect">
            <a:avLst/>
          </a:prstGeom>
        </p:spPr>
      </p:pic>
      <p:grpSp>
        <p:nvGrpSpPr>
          <p:cNvPr id="15" name="Group 14">
            <a:extLst>
              <a:ext uri="{FF2B5EF4-FFF2-40B4-BE49-F238E27FC236}">
                <a16:creationId xmlns:a16="http://schemas.microsoft.com/office/drawing/2014/main" id="{E99C5D16-C964-5B4C-DED8-2352633A9C39}"/>
              </a:ext>
            </a:extLst>
          </p:cNvPr>
          <p:cNvGrpSpPr/>
          <p:nvPr/>
        </p:nvGrpSpPr>
        <p:grpSpPr>
          <a:xfrm>
            <a:off x="6597817" y="5024001"/>
            <a:ext cx="431696" cy="423552"/>
            <a:chOff x="2314575" y="3702424"/>
            <a:chExt cx="768182" cy="768182"/>
          </a:xfrm>
          <a:solidFill>
            <a:srgbClr val="E4AB45"/>
          </a:solidFill>
        </p:grpSpPr>
        <p:sp>
          <p:nvSpPr>
            <p:cNvPr id="16" name="Rectangle 15">
              <a:extLst>
                <a:ext uri="{FF2B5EF4-FFF2-40B4-BE49-F238E27FC236}">
                  <a16:creationId xmlns:a16="http://schemas.microsoft.com/office/drawing/2014/main" id="{86C58BE0-5804-5D63-2B29-3103C1EBDA39}"/>
                </a:ext>
              </a:extLst>
            </p:cNvPr>
            <p:cNvSpPr/>
            <p:nvPr/>
          </p:nvSpPr>
          <p:spPr>
            <a:xfrm>
              <a:off x="2314575" y="3702424"/>
              <a:ext cx="768182" cy="76818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Fingerprint with solid fill">
              <a:extLst>
                <a:ext uri="{FF2B5EF4-FFF2-40B4-BE49-F238E27FC236}">
                  <a16:creationId xmlns:a16="http://schemas.microsoft.com/office/drawing/2014/main" id="{BF90B340-0111-3BB6-AB9B-0F5ABCAFAF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65291" y="3753140"/>
              <a:ext cx="666750" cy="666750"/>
            </a:xfrm>
            <a:prstGeom prst="rect">
              <a:avLst/>
            </a:prstGeom>
          </p:spPr>
        </p:pic>
      </p:grpSp>
    </p:spTree>
    <p:extLst>
      <p:ext uri="{BB962C8B-B14F-4D97-AF65-F5344CB8AC3E}">
        <p14:creationId xmlns:p14="http://schemas.microsoft.com/office/powerpoint/2010/main" val="189626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79B03-B37E-20DD-62A1-65BBCD52F9DF}"/>
            </a:ext>
          </a:extLst>
        </p:cNvPr>
        <p:cNvGrpSpPr/>
        <p:nvPr/>
      </p:nvGrpSpPr>
      <p:grpSpPr>
        <a:xfrm>
          <a:off x="0" y="0"/>
          <a:ext cx="0" cy="0"/>
          <a:chOff x="0" y="0"/>
          <a:chExt cx="0" cy="0"/>
        </a:xfrm>
      </p:grpSpPr>
      <p:grpSp>
        <p:nvGrpSpPr>
          <p:cNvPr id="23" name="Group 22">
            <a:extLst>
              <a:ext uri="{FF2B5EF4-FFF2-40B4-BE49-F238E27FC236}">
                <a16:creationId xmlns:a16="http://schemas.microsoft.com/office/drawing/2014/main" id="{516E15A7-50D9-7B77-CAC1-E1D5AED987CC}"/>
              </a:ext>
            </a:extLst>
          </p:cNvPr>
          <p:cNvGrpSpPr/>
          <p:nvPr/>
        </p:nvGrpSpPr>
        <p:grpSpPr>
          <a:xfrm>
            <a:off x="543164" y="3466700"/>
            <a:ext cx="431696" cy="423552"/>
            <a:chOff x="3147708" y="2413209"/>
            <a:chExt cx="768182" cy="768182"/>
          </a:xfrm>
          <a:solidFill>
            <a:srgbClr val="D29381"/>
          </a:solidFill>
        </p:grpSpPr>
        <p:sp>
          <p:nvSpPr>
            <p:cNvPr id="24" name="Rectangle 23">
              <a:extLst>
                <a:ext uri="{FF2B5EF4-FFF2-40B4-BE49-F238E27FC236}">
                  <a16:creationId xmlns:a16="http://schemas.microsoft.com/office/drawing/2014/main" id="{08A3CC1F-7E1D-0B2E-9B92-F2180EA8BCCF}"/>
                </a:ext>
              </a:extLst>
            </p:cNvPr>
            <p:cNvSpPr/>
            <p:nvPr/>
          </p:nvSpPr>
          <p:spPr>
            <a:xfrm>
              <a:off x="3147708" y="2413209"/>
              <a:ext cx="768182" cy="76818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u="sng">
                <a:solidFill>
                  <a:srgbClr val="D29381"/>
                </a:solidFill>
              </a:endParaRPr>
            </a:p>
          </p:txBody>
        </p:sp>
        <p:pic>
          <p:nvPicPr>
            <p:cNvPr id="25" name="Graphic 24" descr="Fingerprint with solid fill">
              <a:extLst>
                <a:ext uri="{FF2B5EF4-FFF2-40B4-BE49-F238E27FC236}">
                  <a16:creationId xmlns:a16="http://schemas.microsoft.com/office/drawing/2014/main" id="{E6D77C1E-7DA8-EC1D-BE0B-F087D1E503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98424" y="2463923"/>
              <a:ext cx="666750" cy="666750"/>
            </a:xfrm>
            <a:prstGeom prst="rect">
              <a:avLst/>
            </a:prstGeom>
          </p:spPr>
        </p:pic>
      </p:grpSp>
      <p:sp>
        <p:nvSpPr>
          <p:cNvPr id="6" name="Rectangle 5">
            <a:extLst>
              <a:ext uri="{FF2B5EF4-FFF2-40B4-BE49-F238E27FC236}">
                <a16:creationId xmlns:a16="http://schemas.microsoft.com/office/drawing/2014/main" id="{9EA290CF-9D24-149D-A6AF-7F009BCC2054}"/>
              </a:ext>
            </a:extLst>
          </p:cNvPr>
          <p:cNvSpPr/>
          <p:nvPr/>
        </p:nvSpPr>
        <p:spPr>
          <a:xfrm>
            <a:off x="0" y="5988205"/>
            <a:ext cx="12192000" cy="869795"/>
          </a:xfrm>
          <a:prstGeom prst="rect">
            <a:avLst/>
          </a:prstGeom>
          <a:solidFill>
            <a:srgbClr val="884D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884D5F"/>
              </a:solidFill>
            </a:endParaRPr>
          </a:p>
        </p:txBody>
      </p:sp>
      <p:sp>
        <p:nvSpPr>
          <p:cNvPr id="7" name="TextBox 6">
            <a:extLst>
              <a:ext uri="{FF2B5EF4-FFF2-40B4-BE49-F238E27FC236}">
                <a16:creationId xmlns:a16="http://schemas.microsoft.com/office/drawing/2014/main" id="{4F16D588-C640-1EF2-C06F-960EDA3700AB}"/>
              </a:ext>
            </a:extLst>
          </p:cNvPr>
          <p:cNvSpPr txBox="1"/>
          <p:nvPr/>
        </p:nvSpPr>
        <p:spPr>
          <a:xfrm>
            <a:off x="390526" y="6192269"/>
            <a:ext cx="4514850" cy="400110"/>
          </a:xfrm>
          <a:prstGeom prst="rect">
            <a:avLst/>
          </a:prstGeom>
          <a:noFill/>
        </p:spPr>
        <p:txBody>
          <a:bodyPr wrap="square" rtlCol="0">
            <a:spAutoFit/>
          </a:bodyPr>
          <a:lstStyle/>
          <a:p>
            <a:r>
              <a:rPr lang="en-US" sz="2000" dirty="0">
                <a:solidFill>
                  <a:schemeClr val="bg1"/>
                </a:solidFill>
                <a:latin typeface="+mj-lt"/>
                <a:ea typeface="Lato Light" panose="020F0502020204030203" pitchFamily="34" charset="0"/>
                <a:cs typeface="Browallia New" panose="020B0604020202020204" pitchFamily="34" charset="-34"/>
              </a:rPr>
              <a:t>ABPdN Journal Club December 2024</a:t>
            </a:r>
          </a:p>
        </p:txBody>
      </p:sp>
      <p:sp>
        <p:nvSpPr>
          <p:cNvPr id="8" name="TextBox 7">
            <a:extLst>
              <a:ext uri="{FF2B5EF4-FFF2-40B4-BE49-F238E27FC236}">
                <a16:creationId xmlns:a16="http://schemas.microsoft.com/office/drawing/2014/main" id="{F9413D44-4676-810D-5E8A-A3E86A2EBA96}"/>
              </a:ext>
            </a:extLst>
          </p:cNvPr>
          <p:cNvSpPr txBox="1"/>
          <p:nvPr/>
        </p:nvSpPr>
        <p:spPr>
          <a:xfrm>
            <a:off x="390525" y="476250"/>
            <a:ext cx="9429750" cy="646331"/>
          </a:xfrm>
          <a:prstGeom prst="rect">
            <a:avLst/>
          </a:prstGeom>
          <a:noFill/>
        </p:spPr>
        <p:txBody>
          <a:bodyPr wrap="square" rtlCol="0">
            <a:spAutoFit/>
          </a:bodyPr>
          <a:lstStyle/>
          <a:p>
            <a:r>
              <a:rPr lang="en-US" sz="3600" b="1" dirty="0">
                <a:latin typeface="Lato "/>
              </a:rPr>
              <a:t>A Hybrid Approach: </a:t>
            </a:r>
            <a:r>
              <a:rPr lang="en-US" sz="3600" b="1" dirty="0">
                <a:solidFill>
                  <a:srgbClr val="D29381"/>
                </a:solidFill>
                <a:latin typeface="Lato "/>
              </a:rPr>
              <a:t>Soft Naturalism</a:t>
            </a:r>
            <a:endParaRPr lang="en-US" sz="3600" b="1" dirty="0">
              <a:solidFill>
                <a:schemeClr val="tx1">
                  <a:lumMod val="95000"/>
                  <a:lumOff val="5000"/>
                </a:schemeClr>
              </a:solidFill>
              <a:latin typeface="Lato "/>
            </a:endParaRPr>
          </a:p>
        </p:txBody>
      </p:sp>
      <p:grpSp>
        <p:nvGrpSpPr>
          <p:cNvPr id="13" name="Group 12">
            <a:extLst>
              <a:ext uri="{FF2B5EF4-FFF2-40B4-BE49-F238E27FC236}">
                <a16:creationId xmlns:a16="http://schemas.microsoft.com/office/drawing/2014/main" id="{FD821F60-0CE4-26BC-40B9-7359167B773E}"/>
              </a:ext>
            </a:extLst>
          </p:cNvPr>
          <p:cNvGrpSpPr/>
          <p:nvPr/>
        </p:nvGrpSpPr>
        <p:grpSpPr>
          <a:xfrm>
            <a:off x="10782300" y="6370056"/>
            <a:ext cx="942975" cy="171450"/>
            <a:chOff x="1485900" y="3009900"/>
            <a:chExt cx="942975" cy="171450"/>
          </a:xfrm>
          <a:solidFill>
            <a:srgbClr val="D29381"/>
          </a:solidFill>
        </p:grpSpPr>
        <p:sp>
          <p:nvSpPr>
            <p:cNvPr id="9" name="Rectangle 8">
              <a:extLst>
                <a:ext uri="{FF2B5EF4-FFF2-40B4-BE49-F238E27FC236}">
                  <a16:creationId xmlns:a16="http://schemas.microsoft.com/office/drawing/2014/main" id="{230BA1A1-1B19-3A9A-0383-CF1D71C245E8}"/>
                </a:ext>
              </a:extLst>
            </p:cNvPr>
            <p:cNvSpPr/>
            <p:nvPr/>
          </p:nvSpPr>
          <p:spPr>
            <a:xfrm>
              <a:off x="1485900"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34DCC87-1707-02D2-8E28-121CCC971509}"/>
                </a:ext>
              </a:extLst>
            </p:cNvPr>
            <p:cNvSpPr/>
            <p:nvPr/>
          </p:nvSpPr>
          <p:spPr>
            <a:xfrm>
              <a:off x="1743075"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D253F4-9CB2-8179-CCD9-1E35B41C7ADB}"/>
                </a:ext>
              </a:extLst>
            </p:cNvPr>
            <p:cNvSpPr/>
            <p:nvPr/>
          </p:nvSpPr>
          <p:spPr>
            <a:xfrm>
              <a:off x="2000250"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945408F-EB5E-3C94-0CA3-4B6069FE90E8}"/>
                </a:ext>
              </a:extLst>
            </p:cNvPr>
            <p:cNvSpPr/>
            <p:nvPr/>
          </p:nvSpPr>
          <p:spPr>
            <a:xfrm>
              <a:off x="2257425"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603FC483-DDA8-00F9-C42D-280EF211AA98}"/>
              </a:ext>
            </a:extLst>
          </p:cNvPr>
          <p:cNvGrpSpPr/>
          <p:nvPr/>
        </p:nvGrpSpPr>
        <p:grpSpPr>
          <a:xfrm>
            <a:off x="571665" y="1814253"/>
            <a:ext cx="431696" cy="423552"/>
            <a:chOff x="2314575" y="3702424"/>
            <a:chExt cx="768182" cy="768182"/>
          </a:xfrm>
        </p:grpSpPr>
        <p:sp>
          <p:nvSpPr>
            <p:cNvPr id="21" name="Rectangle 20">
              <a:extLst>
                <a:ext uri="{FF2B5EF4-FFF2-40B4-BE49-F238E27FC236}">
                  <a16:creationId xmlns:a16="http://schemas.microsoft.com/office/drawing/2014/main" id="{C7A6C37E-6B38-E69A-B00A-1B5BD9C2E5CD}"/>
                </a:ext>
              </a:extLst>
            </p:cNvPr>
            <p:cNvSpPr/>
            <p:nvPr/>
          </p:nvSpPr>
          <p:spPr>
            <a:xfrm>
              <a:off x="2314575" y="3702424"/>
              <a:ext cx="768182" cy="768182"/>
            </a:xfrm>
            <a:prstGeom prst="rect">
              <a:avLst/>
            </a:prstGeom>
            <a:solidFill>
              <a:srgbClr val="884D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Fingerprint with solid fill">
              <a:extLst>
                <a:ext uri="{FF2B5EF4-FFF2-40B4-BE49-F238E27FC236}">
                  <a16:creationId xmlns:a16="http://schemas.microsoft.com/office/drawing/2014/main" id="{418FB984-01EE-970D-533C-A61153E559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65291" y="3753140"/>
              <a:ext cx="666750" cy="666750"/>
            </a:xfrm>
            <a:prstGeom prst="rect">
              <a:avLst/>
            </a:prstGeom>
          </p:spPr>
        </p:pic>
      </p:grpSp>
      <p:sp>
        <p:nvSpPr>
          <p:cNvPr id="14" name="TextBox 13">
            <a:extLst>
              <a:ext uri="{FF2B5EF4-FFF2-40B4-BE49-F238E27FC236}">
                <a16:creationId xmlns:a16="http://schemas.microsoft.com/office/drawing/2014/main" id="{2AB5E077-635D-A769-1788-A127F03DE68F}"/>
              </a:ext>
            </a:extLst>
          </p:cNvPr>
          <p:cNvSpPr txBox="1"/>
          <p:nvPr/>
        </p:nvSpPr>
        <p:spPr>
          <a:xfrm>
            <a:off x="1352550" y="1701393"/>
            <a:ext cx="10372725" cy="3970318"/>
          </a:xfrm>
          <a:prstGeom prst="rect">
            <a:avLst/>
          </a:prstGeom>
          <a:noFill/>
        </p:spPr>
        <p:txBody>
          <a:bodyPr wrap="square">
            <a:spAutoFit/>
          </a:bodyPr>
          <a:lstStyle/>
          <a:p>
            <a:r>
              <a:rPr lang="en-US" sz="2800" b="1" dirty="0"/>
              <a:t>Challenges of Strong Naturalism</a:t>
            </a:r>
            <a:r>
              <a:rPr lang="en-US" sz="2800" dirty="0"/>
              <a:t>: Over-reliance on “hard facts” risks ignoring the complexity and value-laden nature of mental health conditions</a:t>
            </a:r>
          </a:p>
          <a:p>
            <a:endParaRPr lang="en-US" sz="2800" dirty="0"/>
          </a:p>
          <a:p>
            <a:r>
              <a:rPr lang="en-US" sz="2800" b="1" dirty="0"/>
              <a:t>Challenges of Strong Normativism</a:t>
            </a:r>
            <a:r>
              <a:rPr lang="en-US" sz="2800" dirty="0"/>
              <a:t>: Viewing all sociocultural disvalues as potential disorders can lead to problematic relativism</a:t>
            </a:r>
          </a:p>
          <a:p>
            <a:endParaRPr lang="en-US" sz="2800" b="1" dirty="0"/>
          </a:p>
          <a:p>
            <a:r>
              <a:rPr lang="en-US" sz="2800" b="1" dirty="0"/>
              <a:t>“Soft Naturalism”</a:t>
            </a:r>
            <a:r>
              <a:rPr lang="en-US" sz="2800" dirty="0"/>
              <a:t>: Strikes a balance by combining empirical evidence (facts) with societal and personal values</a:t>
            </a:r>
          </a:p>
        </p:txBody>
      </p:sp>
      <p:grpSp>
        <p:nvGrpSpPr>
          <p:cNvPr id="16" name="Group 15">
            <a:extLst>
              <a:ext uri="{FF2B5EF4-FFF2-40B4-BE49-F238E27FC236}">
                <a16:creationId xmlns:a16="http://schemas.microsoft.com/office/drawing/2014/main" id="{0492FFEB-E27F-264F-3EDB-C450DA65F6F0}"/>
              </a:ext>
            </a:extLst>
          </p:cNvPr>
          <p:cNvGrpSpPr/>
          <p:nvPr/>
        </p:nvGrpSpPr>
        <p:grpSpPr>
          <a:xfrm>
            <a:off x="543164" y="4727452"/>
            <a:ext cx="431696" cy="423552"/>
            <a:chOff x="3147708" y="2413209"/>
            <a:chExt cx="768182" cy="768182"/>
          </a:xfrm>
          <a:solidFill>
            <a:schemeClr val="bg1"/>
          </a:solidFill>
        </p:grpSpPr>
        <p:sp>
          <p:nvSpPr>
            <p:cNvPr id="18" name="Rectangle 17">
              <a:extLst>
                <a:ext uri="{FF2B5EF4-FFF2-40B4-BE49-F238E27FC236}">
                  <a16:creationId xmlns:a16="http://schemas.microsoft.com/office/drawing/2014/main" id="{51A1E7C3-9EC3-9B4A-90D5-577F590CCA7C}"/>
                </a:ext>
              </a:extLst>
            </p:cNvPr>
            <p:cNvSpPr/>
            <p:nvPr/>
          </p:nvSpPr>
          <p:spPr>
            <a:xfrm>
              <a:off x="3147708" y="2413209"/>
              <a:ext cx="768182" cy="768182"/>
            </a:xfrm>
            <a:prstGeom prst="rect">
              <a:avLst/>
            </a:prstGeom>
            <a:solidFill>
              <a:srgbClr val="884D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29381"/>
                </a:solidFill>
              </a:endParaRPr>
            </a:p>
          </p:txBody>
        </p:sp>
        <p:pic>
          <p:nvPicPr>
            <p:cNvPr id="28" name="Graphic 27" descr="Fingerprint with solid fill">
              <a:extLst>
                <a:ext uri="{FF2B5EF4-FFF2-40B4-BE49-F238E27FC236}">
                  <a16:creationId xmlns:a16="http://schemas.microsoft.com/office/drawing/2014/main" id="{2E9BEBCE-7F66-CDC2-5F1F-EDEA0B804F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98424" y="2463923"/>
              <a:ext cx="666750" cy="666750"/>
            </a:xfrm>
            <a:prstGeom prst="rect">
              <a:avLst/>
            </a:prstGeom>
          </p:spPr>
        </p:pic>
      </p:grpSp>
    </p:spTree>
    <p:extLst>
      <p:ext uri="{BB962C8B-B14F-4D97-AF65-F5344CB8AC3E}">
        <p14:creationId xmlns:p14="http://schemas.microsoft.com/office/powerpoint/2010/main" val="339373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786E8-7EF3-D122-FC56-3BE6C254D949}"/>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929420B-69A0-9967-DAC8-F7D8153BCC5C}"/>
              </a:ext>
            </a:extLst>
          </p:cNvPr>
          <p:cNvSpPr txBox="1"/>
          <p:nvPr/>
        </p:nvSpPr>
        <p:spPr>
          <a:xfrm>
            <a:off x="390526" y="6192269"/>
            <a:ext cx="4514850" cy="400110"/>
          </a:xfrm>
          <a:prstGeom prst="rect">
            <a:avLst/>
          </a:prstGeom>
          <a:noFill/>
        </p:spPr>
        <p:txBody>
          <a:bodyPr wrap="square" rtlCol="0">
            <a:spAutoFit/>
          </a:bodyPr>
          <a:lstStyle/>
          <a:p>
            <a:r>
              <a:rPr lang="en-US" sz="2000" dirty="0">
                <a:solidFill>
                  <a:schemeClr val="bg1"/>
                </a:solidFill>
                <a:latin typeface="+mj-lt"/>
                <a:ea typeface="Lato Light" panose="020F0502020204030203" pitchFamily="34" charset="0"/>
                <a:cs typeface="Browallia New" panose="020B0604020202020204" pitchFamily="34" charset="-34"/>
              </a:rPr>
              <a:t>ABPdN Journal Club December 2024</a:t>
            </a:r>
          </a:p>
        </p:txBody>
      </p:sp>
      <p:sp>
        <p:nvSpPr>
          <p:cNvPr id="8" name="TextBox 7">
            <a:extLst>
              <a:ext uri="{FF2B5EF4-FFF2-40B4-BE49-F238E27FC236}">
                <a16:creationId xmlns:a16="http://schemas.microsoft.com/office/drawing/2014/main" id="{73F2F665-EF76-C940-C504-CA0140195EC9}"/>
              </a:ext>
            </a:extLst>
          </p:cNvPr>
          <p:cNvSpPr txBox="1"/>
          <p:nvPr/>
        </p:nvSpPr>
        <p:spPr>
          <a:xfrm>
            <a:off x="497503" y="328495"/>
            <a:ext cx="9429750" cy="646331"/>
          </a:xfrm>
          <a:prstGeom prst="rect">
            <a:avLst/>
          </a:prstGeom>
          <a:noFill/>
        </p:spPr>
        <p:txBody>
          <a:bodyPr wrap="square" rtlCol="0">
            <a:spAutoFit/>
          </a:bodyPr>
          <a:lstStyle/>
          <a:p>
            <a:r>
              <a:rPr lang="en-US" sz="3600" b="1" dirty="0">
                <a:latin typeface="Lato "/>
              </a:rPr>
              <a:t>Two Examples of </a:t>
            </a:r>
            <a:r>
              <a:rPr lang="en-US" sz="3600" b="1" dirty="0">
                <a:solidFill>
                  <a:srgbClr val="D29381"/>
                </a:solidFill>
                <a:latin typeface="Lato "/>
              </a:rPr>
              <a:t>Soft Naturalism</a:t>
            </a:r>
            <a:endParaRPr lang="en-US" sz="3600" b="1" dirty="0">
              <a:latin typeface="Lato "/>
            </a:endParaRPr>
          </a:p>
        </p:txBody>
      </p:sp>
      <p:sp>
        <p:nvSpPr>
          <p:cNvPr id="21" name="Rectangle 20">
            <a:extLst>
              <a:ext uri="{FF2B5EF4-FFF2-40B4-BE49-F238E27FC236}">
                <a16:creationId xmlns:a16="http://schemas.microsoft.com/office/drawing/2014/main" id="{56A25838-61AA-B4A8-04C9-E86326AA6F01}"/>
              </a:ext>
            </a:extLst>
          </p:cNvPr>
          <p:cNvSpPr/>
          <p:nvPr/>
        </p:nvSpPr>
        <p:spPr>
          <a:xfrm>
            <a:off x="497503" y="1341120"/>
            <a:ext cx="5315386" cy="5251259"/>
          </a:xfrm>
          <a:prstGeom prst="rect">
            <a:avLst/>
          </a:prstGeom>
          <a:solidFill>
            <a:srgbClr val="D293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AE0CF67-D2A0-6411-0BE7-91058D597758}"/>
              </a:ext>
            </a:extLst>
          </p:cNvPr>
          <p:cNvSpPr txBox="1"/>
          <p:nvPr/>
        </p:nvSpPr>
        <p:spPr>
          <a:xfrm>
            <a:off x="694809" y="1558914"/>
            <a:ext cx="4899660" cy="4970591"/>
          </a:xfrm>
          <a:prstGeom prst="rect">
            <a:avLst/>
          </a:prstGeom>
          <a:noFill/>
        </p:spPr>
        <p:txBody>
          <a:bodyPr wrap="square">
            <a:spAutoFit/>
          </a:bodyPr>
          <a:lstStyle/>
          <a:p>
            <a:pPr algn="ctr"/>
            <a:r>
              <a:rPr lang="en-US" sz="2800" b="1" dirty="0">
                <a:solidFill>
                  <a:schemeClr val="bg1"/>
                </a:solidFill>
              </a:rPr>
              <a:t>Jerome Wakefield’s</a:t>
            </a:r>
          </a:p>
          <a:p>
            <a:pPr algn="ctr"/>
            <a:r>
              <a:rPr lang="en-US" sz="900" b="1" dirty="0">
                <a:solidFill>
                  <a:schemeClr val="bg1"/>
                </a:solidFill>
              </a:rPr>
              <a:t> </a:t>
            </a:r>
            <a:r>
              <a:rPr lang="en-US" sz="2800" b="1" dirty="0">
                <a:solidFill>
                  <a:schemeClr val="bg1"/>
                </a:solidFill>
              </a:rPr>
              <a:t>Harmful Dysfunction</a:t>
            </a:r>
          </a:p>
          <a:p>
            <a:pPr algn="ctr"/>
            <a:endParaRPr lang="en-US" sz="2000" b="1" dirty="0"/>
          </a:p>
          <a:p>
            <a:pPr algn="ctr"/>
            <a:r>
              <a:rPr lang="en-US" sz="2000" dirty="0"/>
              <a:t>Biological or psychological mechanisms </a:t>
            </a:r>
            <a:r>
              <a:rPr lang="en-US" sz="2000" b="1" dirty="0"/>
              <a:t>dysfunctions</a:t>
            </a:r>
            <a:r>
              <a:rPr lang="en-US" sz="2000" dirty="0"/>
              <a:t> when it fails to perform the function selected to perform by evolution</a:t>
            </a:r>
          </a:p>
          <a:p>
            <a:pPr algn="ctr"/>
            <a:r>
              <a:rPr lang="en-US" sz="2400" b="1" dirty="0"/>
              <a:t>+</a:t>
            </a:r>
          </a:p>
          <a:p>
            <a:pPr algn="ctr"/>
            <a:r>
              <a:rPr lang="en-US" sz="2000" dirty="0"/>
              <a:t>Dysfunction is</a:t>
            </a:r>
            <a:r>
              <a:rPr lang="en-US" sz="2000" b="1" dirty="0"/>
              <a:t> harmful </a:t>
            </a:r>
            <a:r>
              <a:rPr lang="en-US" sz="2000" dirty="0"/>
              <a:t>to the individual, with harmfulness judgment being normative/determined by social standards</a:t>
            </a:r>
          </a:p>
          <a:p>
            <a:pPr algn="ctr"/>
            <a:endParaRPr lang="en-US" sz="2000" dirty="0"/>
          </a:p>
          <a:p>
            <a:pPr algn="ctr"/>
            <a:r>
              <a:rPr lang="en-US" sz="2000" dirty="0"/>
              <a:t>Example: Grief and stress are harmful but not dysfunctional</a:t>
            </a:r>
          </a:p>
          <a:p>
            <a:pPr algn="ctr"/>
            <a:endParaRPr lang="en-US" sz="2800" b="1" dirty="0">
              <a:solidFill>
                <a:srgbClr val="884D5F"/>
              </a:solidFill>
            </a:endParaRPr>
          </a:p>
        </p:txBody>
      </p:sp>
      <p:sp>
        <p:nvSpPr>
          <p:cNvPr id="15" name="Rectangle 14">
            <a:extLst>
              <a:ext uri="{FF2B5EF4-FFF2-40B4-BE49-F238E27FC236}">
                <a16:creationId xmlns:a16="http://schemas.microsoft.com/office/drawing/2014/main" id="{30C43020-B2A0-BFBC-7C25-CC8863513E39}"/>
              </a:ext>
            </a:extLst>
          </p:cNvPr>
          <p:cNvSpPr/>
          <p:nvPr/>
        </p:nvSpPr>
        <p:spPr>
          <a:xfrm>
            <a:off x="6283562" y="1341120"/>
            <a:ext cx="5315387" cy="5251259"/>
          </a:xfrm>
          <a:prstGeom prst="rect">
            <a:avLst/>
          </a:prstGeom>
          <a:solidFill>
            <a:srgbClr val="884D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EB99F64-91B2-82D9-2658-CB2E587D71A5}"/>
              </a:ext>
            </a:extLst>
          </p:cNvPr>
          <p:cNvSpPr txBox="1"/>
          <p:nvPr/>
        </p:nvSpPr>
        <p:spPr>
          <a:xfrm>
            <a:off x="6283562" y="1558914"/>
            <a:ext cx="5401410" cy="5262979"/>
          </a:xfrm>
          <a:prstGeom prst="rect">
            <a:avLst/>
          </a:prstGeom>
          <a:noFill/>
        </p:spPr>
        <p:txBody>
          <a:bodyPr wrap="square">
            <a:spAutoFit/>
          </a:bodyPr>
          <a:lstStyle/>
          <a:p>
            <a:pPr algn="ctr"/>
            <a:r>
              <a:rPr lang="en-US" sz="2800" b="1" dirty="0">
                <a:solidFill>
                  <a:schemeClr val="bg1"/>
                </a:solidFill>
              </a:rPr>
              <a:t>Jonathan Tsou’s </a:t>
            </a:r>
          </a:p>
          <a:p>
            <a:pPr algn="ctr"/>
            <a:r>
              <a:rPr lang="en-US" sz="2800" b="1" dirty="0">
                <a:solidFill>
                  <a:schemeClr val="bg1"/>
                </a:solidFill>
              </a:rPr>
              <a:t>Hybrid Model</a:t>
            </a:r>
          </a:p>
          <a:p>
            <a:pPr algn="ctr"/>
            <a:endParaRPr lang="en-US" sz="2800" b="1" dirty="0">
              <a:solidFill>
                <a:schemeClr val="bg1"/>
              </a:solidFill>
            </a:endParaRPr>
          </a:p>
          <a:p>
            <a:pPr algn="ctr"/>
            <a:r>
              <a:rPr lang="en-US" sz="2000" dirty="0"/>
              <a:t>Mental disorders are </a:t>
            </a:r>
            <a:r>
              <a:rPr lang="en-US" sz="2000" b="1" dirty="0"/>
              <a:t>biological kinds </a:t>
            </a:r>
            <a:r>
              <a:rPr lang="en-US" sz="2000" dirty="0"/>
              <a:t>that exhibit characteristic regularities due to stable sets of interacting biological mechanisms, which allows us to make predictions </a:t>
            </a:r>
          </a:p>
          <a:p>
            <a:pPr algn="ctr"/>
            <a:r>
              <a:rPr lang="en-US" sz="2400" dirty="0"/>
              <a:t>+</a:t>
            </a:r>
          </a:p>
          <a:p>
            <a:pPr algn="ctr"/>
            <a:r>
              <a:rPr lang="en-US" sz="2000" dirty="0"/>
              <a:t> That cause </a:t>
            </a:r>
            <a:r>
              <a:rPr lang="en-US" sz="2000" b="1" dirty="0"/>
              <a:t>harmful effects </a:t>
            </a:r>
            <a:r>
              <a:rPr lang="en-US" sz="2000" dirty="0"/>
              <a:t>to individuals</a:t>
            </a:r>
          </a:p>
          <a:p>
            <a:pPr algn="ctr"/>
            <a:endParaRPr lang="en-US" sz="2000" dirty="0"/>
          </a:p>
          <a:p>
            <a:pPr algn="ctr"/>
            <a:r>
              <a:rPr lang="en-US" sz="2000" dirty="0"/>
              <a:t>Example: Schizophrenia is an identifiable cluster of properties with shared  that compromises a person’s capacity to function according to society’s standards</a:t>
            </a:r>
            <a:endParaRPr lang="en-US" sz="2000" b="1" dirty="0">
              <a:solidFill>
                <a:schemeClr val="bg1"/>
              </a:solidFill>
            </a:endParaRPr>
          </a:p>
          <a:p>
            <a:pPr algn="ctr"/>
            <a:endParaRPr lang="en-US" sz="2800" b="1" dirty="0">
              <a:solidFill>
                <a:srgbClr val="884D5F"/>
              </a:solidFill>
            </a:endParaRPr>
          </a:p>
        </p:txBody>
      </p:sp>
    </p:spTree>
    <p:extLst>
      <p:ext uri="{BB962C8B-B14F-4D97-AF65-F5344CB8AC3E}">
        <p14:creationId xmlns:p14="http://schemas.microsoft.com/office/powerpoint/2010/main" val="148711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9FDCC-B55E-89C6-499E-03A83597E838}"/>
            </a:ext>
          </a:extLst>
        </p:cNvPr>
        <p:cNvGrpSpPr/>
        <p:nvPr/>
      </p:nvGrpSpPr>
      <p:grpSpPr>
        <a:xfrm>
          <a:off x="0" y="0"/>
          <a:ext cx="0" cy="0"/>
          <a:chOff x="0" y="0"/>
          <a:chExt cx="0" cy="0"/>
        </a:xfrm>
      </p:grpSpPr>
      <p:grpSp>
        <p:nvGrpSpPr>
          <p:cNvPr id="23" name="Group 22">
            <a:extLst>
              <a:ext uri="{FF2B5EF4-FFF2-40B4-BE49-F238E27FC236}">
                <a16:creationId xmlns:a16="http://schemas.microsoft.com/office/drawing/2014/main" id="{D00F79FF-D3B5-8833-4D5C-BBCCDCD974AB}"/>
              </a:ext>
            </a:extLst>
          </p:cNvPr>
          <p:cNvGrpSpPr/>
          <p:nvPr/>
        </p:nvGrpSpPr>
        <p:grpSpPr>
          <a:xfrm>
            <a:off x="571665" y="3005448"/>
            <a:ext cx="431696" cy="423552"/>
            <a:chOff x="3147708" y="2413209"/>
            <a:chExt cx="768182" cy="768182"/>
          </a:xfrm>
          <a:solidFill>
            <a:srgbClr val="D29381"/>
          </a:solidFill>
        </p:grpSpPr>
        <p:sp>
          <p:nvSpPr>
            <p:cNvPr id="24" name="Rectangle 23">
              <a:extLst>
                <a:ext uri="{FF2B5EF4-FFF2-40B4-BE49-F238E27FC236}">
                  <a16:creationId xmlns:a16="http://schemas.microsoft.com/office/drawing/2014/main" id="{7CFD7AF5-480D-2E3B-AA99-194346E1F473}"/>
                </a:ext>
              </a:extLst>
            </p:cNvPr>
            <p:cNvSpPr/>
            <p:nvPr/>
          </p:nvSpPr>
          <p:spPr>
            <a:xfrm>
              <a:off x="3147708" y="2413209"/>
              <a:ext cx="768182" cy="76818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u="sng">
                <a:solidFill>
                  <a:srgbClr val="D29381"/>
                </a:solidFill>
              </a:endParaRPr>
            </a:p>
          </p:txBody>
        </p:sp>
        <p:pic>
          <p:nvPicPr>
            <p:cNvPr id="25" name="Graphic 24" descr="Fingerprint with solid fill">
              <a:extLst>
                <a:ext uri="{FF2B5EF4-FFF2-40B4-BE49-F238E27FC236}">
                  <a16:creationId xmlns:a16="http://schemas.microsoft.com/office/drawing/2014/main" id="{EBAA9658-442A-8675-1759-DE6EE515AC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98424" y="2463923"/>
              <a:ext cx="666750" cy="666750"/>
            </a:xfrm>
            <a:prstGeom prst="rect">
              <a:avLst/>
            </a:prstGeom>
          </p:spPr>
        </p:pic>
      </p:grpSp>
      <p:sp>
        <p:nvSpPr>
          <p:cNvPr id="6" name="Rectangle 5">
            <a:extLst>
              <a:ext uri="{FF2B5EF4-FFF2-40B4-BE49-F238E27FC236}">
                <a16:creationId xmlns:a16="http://schemas.microsoft.com/office/drawing/2014/main" id="{A2FA556D-0416-5460-65B9-6C07B448B69E}"/>
              </a:ext>
            </a:extLst>
          </p:cNvPr>
          <p:cNvSpPr/>
          <p:nvPr/>
        </p:nvSpPr>
        <p:spPr>
          <a:xfrm>
            <a:off x="0" y="5988205"/>
            <a:ext cx="12192000" cy="869795"/>
          </a:xfrm>
          <a:prstGeom prst="rect">
            <a:avLst/>
          </a:prstGeom>
          <a:solidFill>
            <a:srgbClr val="884D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884D5F"/>
              </a:solidFill>
            </a:endParaRPr>
          </a:p>
        </p:txBody>
      </p:sp>
      <p:sp>
        <p:nvSpPr>
          <p:cNvPr id="7" name="TextBox 6">
            <a:extLst>
              <a:ext uri="{FF2B5EF4-FFF2-40B4-BE49-F238E27FC236}">
                <a16:creationId xmlns:a16="http://schemas.microsoft.com/office/drawing/2014/main" id="{85ED4173-383F-96D4-4BB2-484590B575EB}"/>
              </a:ext>
            </a:extLst>
          </p:cNvPr>
          <p:cNvSpPr txBox="1"/>
          <p:nvPr/>
        </p:nvSpPr>
        <p:spPr>
          <a:xfrm>
            <a:off x="390526" y="6192269"/>
            <a:ext cx="4514850" cy="400110"/>
          </a:xfrm>
          <a:prstGeom prst="rect">
            <a:avLst/>
          </a:prstGeom>
          <a:noFill/>
        </p:spPr>
        <p:txBody>
          <a:bodyPr wrap="square" rtlCol="0">
            <a:spAutoFit/>
          </a:bodyPr>
          <a:lstStyle/>
          <a:p>
            <a:r>
              <a:rPr lang="en-US" sz="2000" dirty="0">
                <a:solidFill>
                  <a:schemeClr val="bg1"/>
                </a:solidFill>
                <a:latin typeface="+mj-lt"/>
                <a:ea typeface="Lato Light" panose="020F0502020204030203" pitchFamily="34" charset="0"/>
                <a:cs typeface="Browallia New" panose="020B0604020202020204" pitchFamily="34" charset="-34"/>
              </a:rPr>
              <a:t>ABPdN Journal Club December 2024</a:t>
            </a:r>
          </a:p>
        </p:txBody>
      </p:sp>
      <p:sp>
        <p:nvSpPr>
          <p:cNvPr id="8" name="TextBox 7">
            <a:extLst>
              <a:ext uri="{FF2B5EF4-FFF2-40B4-BE49-F238E27FC236}">
                <a16:creationId xmlns:a16="http://schemas.microsoft.com/office/drawing/2014/main" id="{8E1879E5-78E2-E217-548F-471918177DE8}"/>
              </a:ext>
            </a:extLst>
          </p:cNvPr>
          <p:cNvSpPr txBox="1"/>
          <p:nvPr/>
        </p:nvSpPr>
        <p:spPr>
          <a:xfrm>
            <a:off x="390525" y="476250"/>
            <a:ext cx="9429750" cy="646331"/>
          </a:xfrm>
          <a:prstGeom prst="rect">
            <a:avLst/>
          </a:prstGeom>
          <a:noFill/>
        </p:spPr>
        <p:txBody>
          <a:bodyPr wrap="square" rtlCol="0">
            <a:spAutoFit/>
          </a:bodyPr>
          <a:lstStyle/>
          <a:p>
            <a:r>
              <a:rPr lang="en-US" sz="3600" b="1" dirty="0">
                <a:latin typeface="Lato "/>
              </a:rPr>
              <a:t>Embracing </a:t>
            </a:r>
            <a:r>
              <a:rPr lang="en-US" sz="3600" b="1" dirty="0">
                <a:solidFill>
                  <a:srgbClr val="D29381"/>
                </a:solidFill>
                <a:latin typeface="Lato "/>
              </a:rPr>
              <a:t>Explanatory Pluralism</a:t>
            </a:r>
            <a:endParaRPr lang="en-US" sz="3600" b="1" dirty="0">
              <a:solidFill>
                <a:schemeClr val="tx1">
                  <a:lumMod val="95000"/>
                  <a:lumOff val="5000"/>
                </a:schemeClr>
              </a:solidFill>
              <a:latin typeface="Lato "/>
            </a:endParaRPr>
          </a:p>
        </p:txBody>
      </p:sp>
      <p:grpSp>
        <p:nvGrpSpPr>
          <p:cNvPr id="13" name="Group 12">
            <a:extLst>
              <a:ext uri="{FF2B5EF4-FFF2-40B4-BE49-F238E27FC236}">
                <a16:creationId xmlns:a16="http://schemas.microsoft.com/office/drawing/2014/main" id="{754C0439-F38F-FE80-1122-C4873E27AAE4}"/>
              </a:ext>
            </a:extLst>
          </p:cNvPr>
          <p:cNvGrpSpPr/>
          <p:nvPr/>
        </p:nvGrpSpPr>
        <p:grpSpPr>
          <a:xfrm>
            <a:off x="10782300" y="6370056"/>
            <a:ext cx="942975" cy="171450"/>
            <a:chOff x="1485900" y="3009900"/>
            <a:chExt cx="942975" cy="171450"/>
          </a:xfrm>
          <a:solidFill>
            <a:srgbClr val="D29381"/>
          </a:solidFill>
        </p:grpSpPr>
        <p:sp>
          <p:nvSpPr>
            <p:cNvPr id="9" name="Rectangle 8">
              <a:extLst>
                <a:ext uri="{FF2B5EF4-FFF2-40B4-BE49-F238E27FC236}">
                  <a16:creationId xmlns:a16="http://schemas.microsoft.com/office/drawing/2014/main" id="{04C5921B-8C16-1DCF-BAA2-3FE18A582CD7}"/>
                </a:ext>
              </a:extLst>
            </p:cNvPr>
            <p:cNvSpPr/>
            <p:nvPr/>
          </p:nvSpPr>
          <p:spPr>
            <a:xfrm>
              <a:off x="1485900"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C326E07-9F39-DE92-E725-98B9DD6F2DFC}"/>
                </a:ext>
              </a:extLst>
            </p:cNvPr>
            <p:cNvSpPr/>
            <p:nvPr/>
          </p:nvSpPr>
          <p:spPr>
            <a:xfrm>
              <a:off x="1743075"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0E021D1-2B54-A53C-EBF9-2C520A880B95}"/>
                </a:ext>
              </a:extLst>
            </p:cNvPr>
            <p:cNvSpPr/>
            <p:nvPr/>
          </p:nvSpPr>
          <p:spPr>
            <a:xfrm>
              <a:off x="2000250"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0133AA5-61B8-88A7-86CB-00BB610D6C49}"/>
                </a:ext>
              </a:extLst>
            </p:cNvPr>
            <p:cNvSpPr/>
            <p:nvPr/>
          </p:nvSpPr>
          <p:spPr>
            <a:xfrm>
              <a:off x="2257425"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2EDD9D85-0AF4-9C63-F835-128B74EAC80C}"/>
              </a:ext>
            </a:extLst>
          </p:cNvPr>
          <p:cNvGrpSpPr/>
          <p:nvPr/>
        </p:nvGrpSpPr>
        <p:grpSpPr>
          <a:xfrm>
            <a:off x="571665" y="1746350"/>
            <a:ext cx="431696" cy="423552"/>
            <a:chOff x="2314575" y="3702424"/>
            <a:chExt cx="768182" cy="768182"/>
          </a:xfrm>
        </p:grpSpPr>
        <p:sp>
          <p:nvSpPr>
            <p:cNvPr id="21" name="Rectangle 20">
              <a:extLst>
                <a:ext uri="{FF2B5EF4-FFF2-40B4-BE49-F238E27FC236}">
                  <a16:creationId xmlns:a16="http://schemas.microsoft.com/office/drawing/2014/main" id="{0E65A13A-37BC-0804-D0B0-30610D581CCD}"/>
                </a:ext>
              </a:extLst>
            </p:cNvPr>
            <p:cNvSpPr/>
            <p:nvPr/>
          </p:nvSpPr>
          <p:spPr>
            <a:xfrm>
              <a:off x="2314575" y="3702424"/>
              <a:ext cx="768182" cy="768182"/>
            </a:xfrm>
            <a:prstGeom prst="rect">
              <a:avLst/>
            </a:prstGeom>
            <a:solidFill>
              <a:srgbClr val="884D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Fingerprint with solid fill">
              <a:extLst>
                <a:ext uri="{FF2B5EF4-FFF2-40B4-BE49-F238E27FC236}">
                  <a16:creationId xmlns:a16="http://schemas.microsoft.com/office/drawing/2014/main" id="{83B7DDB1-16EB-C0AC-3465-BA215AA97B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65291" y="3753140"/>
              <a:ext cx="666750" cy="666750"/>
            </a:xfrm>
            <a:prstGeom prst="rect">
              <a:avLst/>
            </a:prstGeom>
          </p:spPr>
        </p:pic>
      </p:grpSp>
      <p:sp>
        <p:nvSpPr>
          <p:cNvPr id="14" name="TextBox 13">
            <a:extLst>
              <a:ext uri="{FF2B5EF4-FFF2-40B4-BE49-F238E27FC236}">
                <a16:creationId xmlns:a16="http://schemas.microsoft.com/office/drawing/2014/main" id="{E3BEA506-1E09-B900-2468-CA70C0EA0341}"/>
              </a:ext>
            </a:extLst>
          </p:cNvPr>
          <p:cNvSpPr txBox="1"/>
          <p:nvPr/>
        </p:nvSpPr>
        <p:spPr>
          <a:xfrm>
            <a:off x="1352549" y="1707102"/>
            <a:ext cx="10522294" cy="3908762"/>
          </a:xfrm>
          <a:prstGeom prst="rect">
            <a:avLst/>
          </a:prstGeom>
          <a:noFill/>
        </p:spPr>
        <p:txBody>
          <a:bodyPr wrap="square">
            <a:spAutoFit/>
          </a:bodyPr>
          <a:lstStyle/>
          <a:p>
            <a:r>
              <a:rPr lang="en-US" sz="2800" b="1" dirty="0"/>
              <a:t>Pluralism</a:t>
            </a:r>
            <a:r>
              <a:rPr lang="en-US" sz="2800" dirty="0"/>
              <a:t> is the acknowledgment that no single explanatory model can fully capture the complexity of mental disorders</a:t>
            </a:r>
          </a:p>
          <a:p>
            <a:endParaRPr lang="en-US" sz="2800" dirty="0"/>
          </a:p>
          <a:p>
            <a:r>
              <a:rPr lang="en-US" sz="2800" dirty="0"/>
              <a:t>Multiple frameworks each provides unique insights:</a:t>
            </a:r>
          </a:p>
          <a:p>
            <a:r>
              <a:rPr lang="en-US" sz="1600" dirty="0"/>
              <a:t> </a:t>
            </a:r>
          </a:p>
          <a:p>
            <a:pPr marL="568325" lvl="1" indent="-111125">
              <a:buFont typeface="Arial" panose="020B0604020202020204" pitchFamily="34" charset="0"/>
              <a:buChar char="•"/>
            </a:pPr>
            <a:r>
              <a:rPr lang="en-US" sz="2400" b="1" dirty="0"/>
              <a:t>Biological models</a:t>
            </a:r>
            <a:r>
              <a:rPr lang="en-US" sz="2400" dirty="0"/>
              <a:t> focus on neurobiological mechanisms, such as genetic predispositions and brain circuit dysfunctions</a:t>
            </a:r>
          </a:p>
          <a:p>
            <a:pPr marL="568325" lvl="1" indent="-111125">
              <a:buFont typeface="Arial" panose="020B0604020202020204" pitchFamily="34" charset="0"/>
              <a:buChar char="•"/>
            </a:pPr>
            <a:r>
              <a:rPr lang="en-US" sz="2400" b="1" dirty="0"/>
              <a:t>Psychological models</a:t>
            </a:r>
            <a:r>
              <a:rPr lang="en-US" sz="2400" dirty="0"/>
              <a:t> explore temperament, traits, thought patterns, emotions, and behaviors</a:t>
            </a:r>
          </a:p>
          <a:p>
            <a:pPr marL="568325" lvl="1" indent="-111125">
              <a:buFont typeface="Arial" panose="020B0604020202020204" pitchFamily="34" charset="0"/>
              <a:buChar char="•"/>
            </a:pPr>
            <a:r>
              <a:rPr lang="en-US" sz="2400" b="1" dirty="0"/>
              <a:t>Social models</a:t>
            </a:r>
            <a:r>
              <a:rPr lang="en-US" sz="2400" dirty="0"/>
              <a:t> consider environmental, cultural, and relational factors</a:t>
            </a:r>
          </a:p>
        </p:txBody>
      </p:sp>
    </p:spTree>
    <p:extLst>
      <p:ext uri="{BB962C8B-B14F-4D97-AF65-F5344CB8AC3E}">
        <p14:creationId xmlns:p14="http://schemas.microsoft.com/office/powerpoint/2010/main" val="150108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E8A2E-E085-9B5E-7C1A-32E8E7638D2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5632FA7-6543-C86B-B809-BD8854B4C6CB}"/>
              </a:ext>
            </a:extLst>
          </p:cNvPr>
          <p:cNvSpPr/>
          <p:nvPr/>
        </p:nvSpPr>
        <p:spPr>
          <a:xfrm>
            <a:off x="6296023" y="0"/>
            <a:ext cx="5895975" cy="6858000"/>
          </a:xfrm>
          <a:prstGeom prst="rect">
            <a:avLst/>
          </a:prstGeom>
          <a:solidFill>
            <a:srgbClr val="884D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6DC9770-F473-3043-7BF3-6F51489CAD60}"/>
              </a:ext>
            </a:extLst>
          </p:cNvPr>
          <p:cNvSpPr txBox="1"/>
          <p:nvPr/>
        </p:nvSpPr>
        <p:spPr>
          <a:xfrm>
            <a:off x="6561093" y="307052"/>
            <a:ext cx="5086350" cy="1754326"/>
          </a:xfrm>
          <a:prstGeom prst="rect">
            <a:avLst/>
          </a:prstGeom>
          <a:noFill/>
        </p:spPr>
        <p:txBody>
          <a:bodyPr wrap="square" rtlCol="0">
            <a:spAutoFit/>
          </a:bodyPr>
          <a:lstStyle/>
          <a:p>
            <a:r>
              <a:rPr lang="en-US" sz="3600" b="1" dirty="0">
                <a:solidFill>
                  <a:srgbClr val="D29381"/>
                </a:solidFill>
                <a:latin typeface="Lato "/>
              </a:rPr>
              <a:t>Biopsychosocial Model </a:t>
            </a:r>
            <a:r>
              <a:rPr lang="en-US" sz="3600" b="1" dirty="0">
                <a:solidFill>
                  <a:schemeClr val="bg1"/>
                </a:solidFill>
                <a:latin typeface="Lato "/>
              </a:rPr>
              <a:t>as an example of Explanatory Pluralism</a:t>
            </a:r>
            <a:r>
              <a:rPr lang="en-US" sz="3600" b="1" dirty="0">
                <a:solidFill>
                  <a:schemeClr val="tx1">
                    <a:lumMod val="95000"/>
                    <a:lumOff val="5000"/>
                  </a:schemeClr>
                </a:solidFill>
                <a:latin typeface="Lato "/>
              </a:rPr>
              <a:t> </a:t>
            </a:r>
          </a:p>
        </p:txBody>
      </p:sp>
      <p:grpSp>
        <p:nvGrpSpPr>
          <p:cNvPr id="13" name="Group 12">
            <a:extLst>
              <a:ext uri="{FF2B5EF4-FFF2-40B4-BE49-F238E27FC236}">
                <a16:creationId xmlns:a16="http://schemas.microsoft.com/office/drawing/2014/main" id="{4D7C1674-E2D5-D96A-09D5-6A19684A32D6}"/>
              </a:ext>
            </a:extLst>
          </p:cNvPr>
          <p:cNvGrpSpPr/>
          <p:nvPr/>
        </p:nvGrpSpPr>
        <p:grpSpPr>
          <a:xfrm>
            <a:off x="10910889" y="6291263"/>
            <a:ext cx="942975" cy="171450"/>
            <a:chOff x="1485900" y="3009900"/>
            <a:chExt cx="942975" cy="171450"/>
          </a:xfrm>
          <a:solidFill>
            <a:srgbClr val="D29381"/>
          </a:solidFill>
        </p:grpSpPr>
        <p:sp>
          <p:nvSpPr>
            <p:cNvPr id="9" name="Rectangle 8">
              <a:extLst>
                <a:ext uri="{FF2B5EF4-FFF2-40B4-BE49-F238E27FC236}">
                  <a16:creationId xmlns:a16="http://schemas.microsoft.com/office/drawing/2014/main" id="{46938D7B-C8CD-DA70-D091-F8E7C7682A95}"/>
                </a:ext>
              </a:extLst>
            </p:cNvPr>
            <p:cNvSpPr/>
            <p:nvPr/>
          </p:nvSpPr>
          <p:spPr>
            <a:xfrm>
              <a:off x="1485900"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EF31F61-0EF3-70AF-E436-FC6AAD478656}"/>
                </a:ext>
              </a:extLst>
            </p:cNvPr>
            <p:cNvSpPr/>
            <p:nvPr/>
          </p:nvSpPr>
          <p:spPr>
            <a:xfrm>
              <a:off x="1743075"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41563CD-197F-EBF3-6116-DFAD1D006F0F}"/>
                </a:ext>
              </a:extLst>
            </p:cNvPr>
            <p:cNvSpPr/>
            <p:nvPr/>
          </p:nvSpPr>
          <p:spPr>
            <a:xfrm>
              <a:off x="2000250"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ACC7AE2-1405-B2D8-C7BF-1E2CCD7883EB}"/>
                </a:ext>
              </a:extLst>
            </p:cNvPr>
            <p:cNvSpPr/>
            <p:nvPr/>
          </p:nvSpPr>
          <p:spPr>
            <a:xfrm>
              <a:off x="2257425"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2F38756C-411D-A9FB-31F3-1C12FED3F0E1}"/>
              </a:ext>
            </a:extLst>
          </p:cNvPr>
          <p:cNvGrpSpPr/>
          <p:nvPr/>
        </p:nvGrpSpPr>
        <p:grpSpPr>
          <a:xfrm>
            <a:off x="865396" y="1272897"/>
            <a:ext cx="4114799" cy="3657601"/>
            <a:chOff x="865396" y="1272897"/>
            <a:chExt cx="4114799" cy="3657601"/>
          </a:xfrm>
        </p:grpSpPr>
        <p:sp>
          <p:nvSpPr>
            <p:cNvPr id="2" name="Oval 1">
              <a:extLst>
                <a:ext uri="{FF2B5EF4-FFF2-40B4-BE49-F238E27FC236}">
                  <a16:creationId xmlns:a16="http://schemas.microsoft.com/office/drawing/2014/main" id="{884AAAEC-DDBA-F0C3-88D8-16D2758E21D1}"/>
                </a:ext>
              </a:extLst>
            </p:cNvPr>
            <p:cNvSpPr/>
            <p:nvPr/>
          </p:nvSpPr>
          <p:spPr>
            <a:xfrm>
              <a:off x="1794083" y="1272897"/>
              <a:ext cx="2257425" cy="2228851"/>
            </a:xfrm>
            <a:prstGeom prst="ellipse">
              <a:avLst/>
            </a:prstGeom>
            <a:solidFill>
              <a:srgbClr val="D29381">
                <a:alpha val="86000"/>
              </a:srgbClr>
            </a:solidFill>
            <a:ln w="28575">
              <a:noFill/>
            </a:ln>
            <a:effectLst>
              <a:outerShdw blurRad="330200" dist="38100" dir="16200000"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73349E3D-6840-EAE6-82A8-7D62C2F3E90B}"/>
                </a:ext>
              </a:extLst>
            </p:cNvPr>
            <p:cNvSpPr/>
            <p:nvPr/>
          </p:nvSpPr>
          <p:spPr>
            <a:xfrm>
              <a:off x="865396" y="2694503"/>
              <a:ext cx="2257425" cy="2228851"/>
            </a:xfrm>
            <a:prstGeom prst="ellipse">
              <a:avLst/>
            </a:prstGeom>
            <a:solidFill>
              <a:srgbClr val="E2C1C0">
                <a:alpha val="86000"/>
              </a:srgbClr>
            </a:solidFill>
            <a:ln w="28575">
              <a:noFill/>
            </a:ln>
            <a:effectLst>
              <a:outerShdw blurRad="330200" dist="38100" dir="16200000"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AE6DCA54-3A1C-9301-4883-C65BBB962B87}"/>
                </a:ext>
              </a:extLst>
            </p:cNvPr>
            <p:cNvSpPr/>
            <p:nvPr/>
          </p:nvSpPr>
          <p:spPr>
            <a:xfrm>
              <a:off x="2722770" y="2701647"/>
              <a:ext cx="2257425" cy="2228851"/>
            </a:xfrm>
            <a:prstGeom prst="ellipse">
              <a:avLst/>
            </a:prstGeom>
            <a:solidFill>
              <a:srgbClr val="9F868F">
                <a:alpha val="86000"/>
              </a:srgbClr>
            </a:solidFill>
            <a:ln w="28575">
              <a:noFill/>
            </a:ln>
            <a:effectLst>
              <a:outerShdw blurRad="330200" dist="38100" dir="16200000" rotWithShape="0">
                <a:schemeClr val="tx1">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E52BF046-BDC7-945A-48C3-F1BF2C2831E8}"/>
              </a:ext>
            </a:extLst>
          </p:cNvPr>
          <p:cNvGrpSpPr/>
          <p:nvPr/>
        </p:nvGrpSpPr>
        <p:grpSpPr>
          <a:xfrm>
            <a:off x="6621721" y="4031713"/>
            <a:ext cx="431696" cy="423552"/>
            <a:chOff x="3147708" y="2413209"/>
            <a:chExt cx="768182" cy="768182"/>
          </a:xfrm>
          <a:solidFill>
            <a:srgbClr val="D29381"/>
          </a:solidFill>
        </p:grpSpPr>
        <p:sp>
          <p:nvSpPr>
            <p:cNvPr id="29" name="Rectangle 28">
              <a:extLst>
                <a:ext uri="{FF2B5EF4-FFF2-40B4-BE49-F238E27FC236}">
                  <a16:creationId xmlns:a16="http://schemas.microsoft.com/office/drawing/2014/main" id="{037B98D0-5AE5-D159-6B7E-173C16745660}"/>
                </a:ext>
              </a:extLst>
            </p:cNvPr>
            <p:cNvSpPr/>
            <p:nvPr/>
          </p:nvSpPr>
          <p:spPr>
            <a:xfrm>
              <a:off x="3147708" y="2413209"/>
              <a:ext cx="768182" cy="76818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u="sng">
                <a:solidFill>
                  <a:srgbClr val="D29381"/>
                </a:solidFill>
              </a:endParaRPr>
            </a:p>
          </p:txBody>
        </p:sp>
        <p:pic>
          <p:nvPicPr>
            <p:cNvPr id="30" name="Graphic 29" descr="Fingerprint with solid fill">
              <a:extLst>
                <a:ext uri="{FF2B5EF4-FFF2-40B4-BE49-F238E27FC236}">
                  <a16:creationId xmlns:a16="http://schemas.microsoft.com/office/drawing/2014/main" id="{235F1EC0-61CD-7125-7ABB-63BD9781C2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98424" y="2463923"/>
              <a:ext cx="666750" cy="666750"/>
            </a:xfrm>
            <a:prstGeom prst="rect">
              <a:avLst/>
            </a:prstGeom>
          </p:spPr>
        </p:pic>
      </p:grpSp>
      <p:grpSp>
        <p:nvGrpSpPr>
          <p:cNvPr id="31" name="Group 30">
            <a:extLst>
              <a:ext uri="{FF2B5EF4-FFF2-40B4-BE49-F238E27FC236}">
                <a16:creationId xmlns:a16="http://schemas.microsoft.com/office/drawing/2014/main" id="{BC0089E3-AF17-76D9-EE6C-95E750E3B538}"/>
              </a:ext>
            </a:extLst>
          </p:cNvPr>
          <p:cNvGrpSpPr/>
          <p:nvPr/>
        </p:nvGrpSpPr>
        <p:grpSpPr>
          <a:xfrm>
            <a:off x="6655633" y="2588668"/>
            <a:ext cx="431696" cy="423552"/>
            <a:chOff x="2314575" y="3702424"/>
            <a:chExt cx="768182" cy="768182"/>
          </a:xfrm>
          <a:solidFill>
            <a:srgbClr val="E4AB45"/>
          </a:solidFill>
        </p:grpSpPr>
        <p:sp>
          <p:nvSpPr>
            <p:cNvPr id="32" name="Rectangle 31">
              <a:extLst>
                <a:ext uri="{FF2B5EF4-FFF2-40B4-BE49-F238E27FC236}">
                  <a16:creationId xmlns:a16="http://schemas.microsoft.com/office/drawing/2014/main" id="{444C1223-69F0-551C-2AB2-FC6405BB9FC0}"/>
                </a:ext>
              </a:extLst>
            </p:cNvPr>
            <p:cNvSpPr/>
            <p:nvPr/>
          </p:nvSpPr>
          <p:spPr>
            <a:xfrm>
              <a:off x="2314575" y="3702424"/>
              <a:ext cx="768182" cy="76818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raphic 32" descr="Fingerprint with solid fill">
              <a:extLst>
                <a:ext uri="{FF2B5EF4-FFF2-40B4-BE49-F238E27FC236}">
                  <a16:creationId xmlns:a16="http://schemas.microsoft.com/office/drawing/2014/main" id="{39C447CA-8F92-D8F7-939E-2CE8FB31E8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65291" y="3753140"/>
              <a:ext cx="666750" cy="666750"/>
            </a:xfrm>
            <a:prstGeom prst="rect">
              <a:avLst/>
            </a:prstGeom>
          </p:spPr>
        </p:pic>
      </p:grpSp>
      <p:sp>
        <p:nvSpPr>
          <p:cNvPr id="37" name="TextBox 36">
            <a:extLst>
              <a:ext uri="{FF2B5EF4-FFF2-40B4-BE49-F238E27FC236}">
                <a16:creationId xmlns:a16="http://schemas.microsoft.com/office/drawing/2014/main" id="{8C7B3DF3-8DD7-CC70-B7A5-09481EF6F6AB}"/>
              </a:ext>
            </a:extLst>
          </p:cNvPr>
          <p:cNvSpPr txBox="1"/>
          <p:nvPr/>
        </p:nvSpPr>
        <p:spPr>
          <a:xfrm>
            <a:off x="7218806" y="2503101"/>
            <a:ext cx="4625867" cy="2677656"/>
          </a:xfrm>
          <a:prstGeom prst="rect">
            <a:avLst/>
          </a:prstGeom>
          <a:noFill/>
        </p:spPr>
        <p:txBody>
          <a:bodyPr wrap="square">
            <a:spAutoFit/>
          </a:bodyPr>
          <a:lstStyle/>
          <a:p>
            <a:r>
              <a:rPr lang="en-US" sz="2400" b="1" dirty="0">
                <a:solidFill>
                  <a:schemeClr val="bg1"/>
                </a:solidFill>
              </a:rPr>
              <a:t>Strengths: </a:t>
            </a:r>
            <a:r>
              <a:rPr lang="en-US" sz="2400" dirty="0">
                <a:solidFill>
                  <a:schemeClr val="bg1"/>
                </a:solidFill>
              </a:rPr>
              <a:t>Provides a comprehensive framework integrating multiple dimensions</a:t>
            </a:r>
          </a:p>
          <a:p>
            <a:endParaRPr lang="en-US" sz="2400" dirty="0">
              <a:solidFill>
                <a:schemeClr val="bg1"/>
              </a:solidFill>
            </a:endParaRPr>
          </a:p>
          <a:p>
            <a:r>
              <a:rPr lang="en-US" sz="2400" b="1" dirty="0">
                <a:solidFill>
                  <a:schemeClr val="bg1"/>
                </a:solidFill>
              </a:rPr>
              <a:t>Practical challenges: </a:t>
            </a:r>
            <a:r>
              <a:rPr lang="en-US" sz="2400" dirty="0">
                <a:solidFill>
                  <a:schemeClr val="bg1"/>
                </a:solidFill>
              </a:rPr>
              <a:t>Balancing priorities and navigating interdisciplinary complexities</a:t>
            </a:r>
            <a:endParaRPr lang="en-US" sz="1600" dirty="0">
              <a:solidFill>
                <a:schemeClr val="bg1"/>
              </a:solidFill>
            </a:endParaRPr>
          </a:p>
        </p:txBody>
      </p:sp>
      <p:sp>
        <p:nvSpPr>
          <p:cNvPr id="38" name="TextBox 37">
            <a:extLst>
              <a:ext uri="{FF2B5EF4-FFF2-40B4-BE49-F238E27FC236}">
                <a16:creationId xmlns:a16="http://schemas.microsoft.com/office/drawing/2014/main" id="{0CA5FC8F-F299-E8C5-5E5D-5EB6A3DE4F2A}"/>
              </a:ext>
            </a:extLst>
          </p:cNvPr>
          <p:cNvSpPr txBox="1"/>
          <p:nvPr/>
        </p:nvSpPr>
        <p:spPr>
          <a:xfrm>
            <a:off x="2197581" y="2070896"/>
            <a:ext cx="1450428" cy="400110"/>
          </a:xfrm>
          <a:prstGeom prst="rect">
            <a:avLst/>
          </a:prstGeom>
          <a:noFill/>
        </p:spPr>
        <p:txBody>
          <a:bodyPr wrap="square" rtlCol="0">
            <a:spAutoFit/>
          </a:bodyPr>
          <a:lstStyle/>
          <a:p>
            <a:r>
              <a:rPr lang="en-US" sz="2000" b="1" dirty="0">
                <a:solidFill>
                  <a:schemeClr val="bg1"/>
                </a:solidFill>
              </a:rPr>
              <a:t>Biological</a:t>
            </a:r>
          </a:p>
        </p:txBody>
      </p:sp>
      <p:sp>
        <p:nvSpPr>
          <p:cNvPr id="39" name="TextBox 38">
            <a:extLst>
              <a:ext uri="{FF2B5EF4-FFF2-40B4-BE49-F238E27FC236}">
                <a16:creationId xmlns:a16="http://schemas.microsoft.com/office/drawing/2014/main" id="{C9AB2B51-8C0B-25B9-8AE2-9EBE8BF1899F}"/>
              </a:ext>
            </a:extLst>
          </p:cNvPr>
          <p:cNvSpPr txBox="1"/>
          <p:nvPr/>
        </p:nvSpPr>
        <p:spPr>
          <a:xfrm>
            <a:off x="1364568" y="3638860"/>
            <a:ext cx="1686227" cy="400110"/>
          </a:xfrm>
          <a:prstGeom prst="rect">
            <a:avLst/>
          </a:prstGeom>
          <a:noFill/>
        </p:spPr>
        <p:txBody>
          <a:bodyPr wrap="square" rtlCol="0">
            <a:spAutoFit/>
          </a:bodyPr>
          <a:lstStyle/>
          <a:p>
            <a:r>
              <a:rPr lang="en-US" sz="2000" b="1" dirty="0">
                <a:solidFill>
                  <a:schemeClr val="bg1"/>
                </a:solidFill>
              </a:rPr>
              <a:t>Social</a:t>
            </a:r>
          </a:p>
        </p:txBody>
      </p:sp>
      <p:sp>
        <p:nvSpPr>
          <p:cNvPr id="40" name="TextBox 39">
            <a:extLst>
              <a:ext uri="{FF2B5EF4-FFF2-40B4-BE49-F238E27FC236}">
                <a16:creationId xmlns:a16="http://schemas.microsoft.com/office/drawing/2014/main" id="{F1826BF0-A4C5-699D-8ECE-46C9F42491FE}"/>
              </a:ext>
            </a:extLst>
          </p:cNvPr>
          <p:cNvSpPr txBox="1"/>
          <p:nvPr/>
        </p:nvSpPr>
        <p:spPr>
          <a:xfrm>
            <a:off x="3053093" y="3631603"/>
            <a:ext cx="1855076" cy="400110"/>
          </a:xfrm>
          <a:prstGeom prst="rect">
            <a:avLst/>
          </a:prstGeom>
          <a:noFill/>
        </p:spPr>
        <p:txBody>
          <a:bodyPr wrap="square" rtlCol="0">
            <a:spAutoFit/>
          </a:bodyPr>
          <a:lstStyle/>
          <a:p>
            <a:r>
              <a:rPr lang="en-US" sz="2000" b="1" dirty="0">
                <a:solidFill>
                  <a:schemeClr val="bg1"/>
                </a:solidFill>
              </a:rPr>
              <a:t>Psychological</a:t>
            </a:r>
          </a:p>
        </p:txBody>
      </p:sp>
    </p:spTree>
    <p:extLst>
      <p:ext uri="{BB962C8B-B14F-4D97-AF65-F5344CB8AC3E}">
        <p14:creationId xmlns:p14="http://schemas.microsoft.com/office/powerpoint/2010/main" val="116923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84D5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C847C1-3B4B-092E-78D6-3F0A9F18DF21}"/>
              </a:ext>
            </a:extLst>
          </p:cNvPr>
          <p:cNvSpPr txBox="1"/>
          <p:nvPr/>
        </p:nvSpPr>
        <p:spPr>
          <a:xfrm>
            <a:off x="3667874" y="1510302"/>
            <a:ext cx="6719298" cy="3477875"/>
          </a:xfrm>
          <a:prstGeom prst="rect">
            <a:avLst/>
          </a:prstGeom>
          <a:noFill/>
        </p:spPr>
        <p:txBody>
          <a:bodyPr wrap="square" rtlCol="0">
            <a:spAutoFit/>
          </a:bodyPr>
          <a:lstStyle/>
          <a:p>
            <a:r>
              <a:rPr lang="en-US" sz="4400" i="1" dirty="0">
                <a:solidFill>
                  <a:schemeClr val="bg1"/>
                </a:solidFill>
              </a:rPr>
              <a:t>Everything simple is false.    Everything which is complex is unusable.</a:t>
            </a:r>
          </a:p>
          <a:p>
            <a:endParaRPr lang="en-US" sz="4400" i="1" dirty="0">
              <a:solidFill>
                <a:schemeClr val="bg1"/>
              </a:solidFill>
            </a:endParaRPr>
          </a:p>
          <a:p>
            <a:r>
              <a:rPr lang="en-US" sz="3600" dirty="0">
                <a:solidFill>
                  <a:schemeClr val="bg1"/>
                </a:solidFill>
              </a:rPr>
              <a:t>-French Poet Paul Valery </a:t>
            </a:r>
          </a:p>
        </p:txBody>
      </p:sp>
      <p:sp>
        <p:nvSpPr>
          <p:cNvPr id="3" name="TextBox 2">
            <a:extLst>
              <a:ext uri="{FF2B5EF4-FFF2-40B4-BE49-F238E27FC236}">
                <a16:creationId xmlns:a16="http://schemas.microsoft.com/office/drawing/2014/main" id="{000A8122-CA8C-50F8-D87F-13417B490E10}"/>
              </a:ext>
            </a:extLst>
          </p:cNvPr>
          <p:cNvSpPr txBox="1"/>
          <p:nvPr/>
        </p:nvSpPr>
        <p:spPr>
          <a:xfrm>
            <a:off x="3071973" y="1252461"/>
            <a:ext cx="926387" cy="1200329"/>
          </a:xfrm>
          <a:prstGeom prst="rect">
            <a:avLst/>
          </a:prstGeom>
          <a:noFill/>
        </p:spPr>
        <p:txBody>
          <a:bodyPr wrap="square" rtlCol="0">
            <a:spAutoFit/>
          </a:bodyPr>
          <a:lstStyle/>
          <a:p>
            <a:r>
              <a:rPr lang="en-US" sz="7200" b="1" i="1" dirty="0">
                <a:solidFill>
                  <a:srgbClr val="E4AB45"/>
                </a:solidFill>
              </a:rPr>
              <a:t>“</a:t>
            </a:r>
          </a:p>
        </p:txBody>
      </p:sp>
      <p:sp>
        <p:nvSpPr>
          <p:cNvPr id="4" name="TextBox 3">
            <a:extLst>
              <a:ext uri="{FF2B5EF4-FFF2-40B4-BE49-F238E27FC236}">
                <a16:creationId xmlns:a16="http://schemas.microsoft.com/office/drawing/2014/main" id="{8BFF39E0-AA25-15E2-0D34-3BB1973C70C6}"/>
              </a:ext>
            </a:extLst>
          </p:cNvPr>
          <p:cNvSpPr txBox="1"/>
          <p:nvPr/>
        </p:nvSpPr>
        <p:spPr>
          <a:xfrm>
            <a:off x="8584844" y="2649074"/>
            <a:ext cx="926387" cy="1200329"/>
          </a:xfrm>
          <a:prstGeom prst="rect">
            <a:avLst/>
          </a:prstGeom>
          <a:noFill/>
        </p:spPr>
        <p:txBody>
          <a:bodyPr wrap="square" rtlCol="0">
            <a:spAutoFit/>
          </a:bodyPr>
          <a:lstStyle/>
          <a:p>
            <a:r>
              <a:rPr lang="en-US" sz="7200" b="1" i="1" dirty="0">
                <a:solidFill>
                  <a:srgbClr val="E4AB45"/>
                </a:solidFill>
              </a:rPr>
              <a:t> ”</a:t>
            </a:r>
          </a:p>
        </p:txBody>
      </p:sp>
    </p:spTree>
    <p:extLst>
      <p:ext uri="{BB962C8B-B14F-4D97-AF65-F5344CB8AC3E}">
        <p14:creationId xmlns:p14="http://schemas.microsoft.com/office/powerpoint/2010/main" val="191259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FD433-E7B3-AB6E-7EFE-344A3438A766}"/>
            </a:ext>
          </a:extLst>
        </p:cNvPr>
        <p:cNvGrpSpPr/>
        <p:nvPr/>
      </p:nvGrpSpPr>
      <p:grpSpPr>
        <a:xfrm>
          <a:off x="0" y="0"/>
          <a:ext cx="0" cy="0"/>
          <a:chOff x="0" y="0"/>
          <a:chExt cx="0" cy="0"/>
        </a:xfrm>
      </p:grpSpPr>
      <p:grpSp>
        <p:nvGrpSpPr>
          <p:cNvPr id="23" name="Group 22">
            <a:extLst>
              <a:ext uri="{FF2B5EF4-FFF2-40B4-BE49-F238E27FC236}">
                <a16:creationId xmlns:a16="http://schemas.microsoft.com/office/drawing/2014/main" id="{3893416A-46FA-F937-8C82-43C2D4D4DE02}"/>
              </a:ext>
            </a:extLst>
          </p:cNvPr>
          <p:cNvGrpSpPr/>
          <p:nvPr/>
        </p:nvGrpSpPr>
        <p:grpSpPr>
          <a:xfrm>
            <a:off x="600166" y="3005448"/>
            <a:ext cx="431696" cy="423552"/>
            <a:chOff x="3147708" y="2413209"/>
            <a:chExt cx="768182" cy="768182"/>
          </a:xfrm>
          <a:solidFill>
            <a:srgbClr val="D29381"/>
          </a:solidFill>
        </p:grpSpPr>
        <p:sp>
          <p:nvSpPr>
            <p:cNvPr id="24" name="Rectangle 23">
              <a:extLst>
                <a:ext uri="{FF2B5EF4-FFF2-40B4-BE49-F238E27FC236}">
                  <a16:creationId xmlns:a16="http://schemas.microsoft.com/office/drawing/2014/main" id="{EFF2F38B-B967-7584-FC26-5042442871D4}"/>
                </a:ext>
              </a:extLst>
            </p:cNvPr>
            <p:cNvSpPr/>
            <p:nvPr/>
          </p:nvSpPr>
          <p:spPr>
            <a:xfrm>
              <a:off x="3147708" y="2413209"/>
              <a:ext cx="768182" cy="76818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u="sng">
                <a:solidFill>
                  <a:srgbClr val="D29381"/>
                </a:solidFill>
              </a:endParaRPr>
            </a:p>
          </p:txBody>
        </p:sp>
        <p:pic>
          <p:nvPicPr>
            <p:cNvPr id="25" name="Graphic 24" descr="Fingerprint with solid fill">
              <a:extLst>
                <a:ext uri="{FF2B5EF4-FFF2-40B4-BE49-F238E27FC236}">
                  <a16:creationId xmlns:a16="http://schemas.microsoft.com/office/drawing/2014/main" id="{1F052C4E-225B-77E6-684E-6A28D7A259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98424" y="2463923"/>
              <a:ext cx="666750" cy="666750"/>
            </a:xfrm>
            <a:prstGeom prst="rect">
              <a:avLst/>
            </a:prstGeom>
          </p:spPr>
        </p:pic>
      </p:grpSp>
      <p:sp>
        <p:nvSpPr>
          <p:cNvPr id="6" name="Rectangle 5">
            <a:extLst>
              <a:ext uri="{FF2B5EF4-FFF2-40B4-BE49-F238E27FC236}">
                <a16:creationId xmlns:a16="http://schemas.microsoft.com/office/drawing/2014/main" id="{B5554498-AE44-9CE9-99AA-81BFF82891AD}"/>
              </a:ext>
            </a:extLst>
          </p:cNvPr>
          <p:cNvSpPr/>
          <p:nvPr/>
        </p:nvSpPr>
        <p:spPr>
          <a:xfrm>
            <a:off x="0" y="5988205"/>
            <a:ext cx="12192000" cy="869795"/>
          </a:xfrm>
          <a:prstGeom prst="rect">
            <a:avLst/>
          </a:prstGeom>
          <a:solidFill>
            <a:srgbClr val="884D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884D5F"/>
              </a:solidFill>
            </a:endParaRPr>
          </a:p>
        </p:txBody>
      </p:sp>
      <p:sp>
        <p:nvSpPr>
          <p:cNvPr id="7" name="TextBox 6">
            <a:extLst>
              <a:ext uri="{FF2B5EF4-FFF2-40B4-BE49-F238E27FC236}">
                <a16:creationId xmlns:a16="http://schemas.microsoft.com/office/drawing/2014/main" id="{36AD4746-4A5D-514C-AE68-9377C0CE9A70}"/>
              </a:ext>
            </a:extLst>
          </p:cNvPr>
          <p:cNvSpPr txBox="1"/>
          <p:nvPr/>
        </p:nvSpPr>
        <p:spPr>
          <a:xfrm>
            <a:off x="390526" y="6192269"/>
            <a:ext cx="4514850" cy="400110"/>
          </a:xfrm>
          <a:prstGeom prst="rect">
            <a:avLst/>
          </a:prstGeom>
          <a:noFill/>
        </p:spPr>
        <p:txBody>
          <a:bodyPr wrap="square" rtlCol="0">
            <a:spAutoFit/>
          </a:bodyPr>
          <a:lstStyle/>
          <a:p>
            <a:r>
              <a:rPr lang="en-US" sz="2000" dirty="0">
                <a:solidFill>
                  <a:schemeClr val="bg1"/>
                </a:solidFill>
                <a:latin typeface="+mj-lt"/>
                <a:ea typeface="Lato Light" panose="020F0502020204030203" pitchFamily="34" charset="0"/>
                <a:cs typeface="Browallia New" panose="020B0604020202020204" pitchFamily="34" charset="-34"/>
              </a:rPr>
              <a:t>ABPdN Journal Club December 2024</a:t>
            </a:r>
          </a:p>
        </p:txBody>
      </p:sp>
      <p:sp>
        <p:nvSpPr>
          <p:cNvPr id="8" name="TextBox 7">
            <a:extLst>
              <a:ext uri="{FF2B5EF4-FFF2-40B4-BE49-F238E27FC236}">
                <a16:creationId xmlns:a16="http://schemas.microsoft.com/office/drawing/2014/main" id="{E94D77D9-006A-2E8C-5175-B0D65525294D}"/>
              </a:ext>
            </a:extLst>
          </p:cNvPr>
          <p:cNvSpPr txBox="1"/>
          <p:nvPr/>
        </p:nvSpPr>
        <p:spPr>
          <a:xfrm>
            <a:off x="390525" y="476250"/>
            <a:ext cx="9429750" cy="646331"/>
          </a:xfrm>
          <a:prstGeom prst="rect">
            <a:avLst/>
          </a:prstGeom>
          <a:noFill/>
        </p:spPr>
        <p:txBody>
          <a:bodyPr wrap="square" rtlCol="0">
            <a:spAutoFit/>
          </a:bodyPr>
          <a:lstStyle/>
          <a:p>
            <a:r>
              <a:rPr lang="en-US" sz="3600" b="1" dirty="0">
                <a:latin typeface="Lato "/>
              </a:rPr>
              <a:t>What is </a:t>
            </a:r>
            <a:r>
              <a:rPr lang="en-US" sz="3600" b="1" dirty="0">
                <a:solidFill>
                  <a:srgbClr val="D29381"/>
                </a:solidFill>
                <a:latin typeface="Lato "/>
              </a:rPr>
              <a:t>Embodied Cognition</a:t>
            </a:r>
            <a:r>
              <a:rPr lang="en-US" sz="3600" b="1" dirty="0">
                <a:solidFill>
                  <a:schemeClr val="tx1">
                    <a:lumMod val="95000"/>
                    <a:lumOff val="5000"/>
                  </a:schemeClr>
                </a:solidFill>
                <a:latin typeface="Lato "/>
              </a:rPr>
              <a:t>?</a:t>
            </a:r>
          </a:p>
        </p:txBody>
      </p:sp>
      <p:grpSp>
        <p:nvGrpSpPr>
          <p:cNvPr id="13" name="Group 12">
            <a:extLst>
              <a:ext uri="{FF2B5EF4-FFF2-40B4-BE49-F238E27FC236}">
                <a16:creationId xmlns:a16="http://schemas.microsoft.com/office/drawing/2014/main" id="{EE025A73-15C3-3965-E324-795AA753F0D8}"/>
              </a:ext>
            </a:extLst>
          </p:cNvPr>
          <p:cNvGrpSpPr/>
          <p:nvPr/>
        </p:nvGrpSpPr>
        <p:grpSpPr>
          <a:xfrm>
            <a:off x="10782300" y="6370056"/>
            <a:ext cx="942975" cy="171450"/>
            <a:chOff x="1485900" y="3009900"/>
            <a:chExt cx="942975" cy="171450"/>
          </a:xfrm>
          <a:solidFill>
            <a:srgbClr val="D29381"/>
          </a:solidFill>
        </p:grpSpPr>
        <p:sp>
          <p:nvSpPr>
            <p:cNvPr id="9" name="Rectangle 8">
              <a:extLst>
                <a:ext uri="{FF2B5EF4-FFF2-40B4-BE49-F238E27FC236}">
                  <a16:creationId xmlns:a16="http://schemas.microsoft.com/office/drawing/2014/main" id="{995068DC-E60B-F187-04D2-FCD56A7BFB26}"/>
                </a:ext>
              </a:extLst>
            </p:cNvPr>
            <p:cNvSpPr/>
            <p:nvPr/>
          </p:nvSpPr>
          <p:spPr>
            <a:xfrm>
              <a:off x="1485900"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026AD3B-7757-121A-CFF4-7E5C5296DDA2}"/>
                </a:ext>
              </a:extLst>
            </p:cNvPr>
            <p:cNvSpPr/>
            <p:nvPr/>
          </p:nvSpPr>
          <p:spPr>
            <a:xfrm>
              <a:off x="1743075"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352FD0D-0C95-560E-B323-A564A009FF35}"/>
                </a:ext>
              </a:extLst>
            </p:cNvPr>
            <p:cNvSpPr/>
            <p:nvPr/>
          </p:nvSpPr>
          <p:spPr>
            <a:xfrm>
              <a:off x="2000250"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74FBF39-D3FB-4FE4-C17F-DC819CB744B1}"/>
                </a:ext>
              </a:extLst>
            </p:cNvPr>
            <p:cNvSpPr/>
            <p:nvPr/>
          </p:nvSpPr>
          <p:spPr>
            <a:xfrm>
              <a:off x="2257425"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2AAB5F8D-8E2F-FDB6-1F60-7BD73E5D9209}"/>
              </a:ext>
            </a:extLst>
          </p:cNvPr>
          <p:cNvGrpSpPr/>
          <p:nvPr/>
        </p:nvGrpSpPr>
        <p:grpSpPr>
          <a:xfrm>
            <a:off x="571665" y="1731909"/>
            <a:ext cx="431696" cy="423552"/>
            <a:chOff x="2314575" y="3702424"/>
            <a:chExt cx="768182" cy="768182"/>
          </a:xfrm>
        </p:grpSpPr>
        <p:sp>
          <p:nvSpPr>
            <p:cNvPr id="21" name="Rectangle 20">
              <a:extLst>
                <a:ext uri="{FF2B5EF4-FFF2-40B4-BE49-F238E27FC236}">
                  <a16:creationId xmlns:a16="http://schemas.microsoft.com/office/drawing/2014/main" id="{BC467942-80F0-9A0B-8747-10BED4EF8003}"/>
                </a:ext>
              </a:extLst>
            </p:cNvPr>
            <p:cNvSpPr/>
            <p:nvPr/>
          </p:nvSpPr>
          <p:spPr>
            <a:xfrm>
              <a:off x="2314575" y="3702424"/>
              <a:ext cx="768182" cy="768182"/>
            </a:xfrm>
            <a:prstGeom prst="rect">
              <a:avLst/>
            </a:prstGeom>
            <a:solidFill>
              <a:srgbClr val="884D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Fingerprint with solid fill">
              <a:extLst>
                <a:ext uri="{FF2B5EF4-FFF2-40B4-BE49-F238E27FC236}">
                  <a16:creationId xmlns:a16="http://schemas.microsoft.com/office/drawing/2014/main" id="{37508AA2-B4B5-3264-3479-7EBEE90D3D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65291" y="3753140"/>
              <a:ext cx="666750" cy="666750"/>
            </a:xfrm>
            <a:prstGeom prst="rect">
              <a:avLst/>
            </a:prstGeom>
          </p:spPr>
        </p:pic>
      </p:grpSp>
      <p:sp>
        <p:nvSpPr>
          <p:cNvPr id="14" name="TextBox 13">
            <a:extLst>
              <a:ext uri="{FF2B5EF4-FFF2-40B4-BE49-F238E27FC236}">
                <a16:creationId xmlns:a16="http://schemas.microsoft.com/office/drawing/2014/main" id="{D38FF6D0-2B44-A37F-9009-0BB1A3291225}"/>
              </a:ext>
            </a:extLst>
          </p:cNvPr>
          <p:cNvSpPr txBox="1"/>
          <p:nvPr/>
        </p:nvSpPr>
        <p:spPr>
          <a:xfrm>
            <a:off x="1352550" y="1618410"/>
            <a:ext cx="10372725" cy="4401205"/>
          </a:xfrm>
          <a:prstGeom prst="rect">
            <a:avLst/>
          </a:prstGeom>
          <a:noFill/>
        </p:spPr>
        <p:txBody>
          <a:bodyPr wrap="square">
            <a:spAutoFit/>
          </a:bodyPr>
          <a:lstStyle/>
          <a:p>
            <a:r>
              <a:rPr lang="en-US" sz="2800" dirty="0"/>
              <a:t>Explanatory pluralism emphasizes integrating biology, psychology, and social factors – but how do these interact in real time?</a:t>
            </a:r>
          </a:p>
          <a:p>
            <a:endParaRPr lang="en-US" sz="2800" dirty="0"/>
          </a:p>
          <a:p>
            <a:r>
              <a:rPr lang="en-US" sz="2800" b="1" dirty="0"/>
              <a:t>Embodied cognition</a:t>
            </a:r>
            <a:r>
              <a:rPr lang="en-US" sz="2800" dirty="0"/>
              <a:t> challenges traditional views of the mind as an isolated entity, emphasizing the interconnectedness of brain, body, and environment</a:t>
            </a:r>
          </a:p>
          <a:p>
            <a:endParaRPr lang="en-US" sz="2800" dirty="0"/>
          </a:p>
          <a:p>
            <a:r>
              <a:rPr lang="en-US" sz="2800" dirty="0"/>
              <a:t>Mental processes are not solely located in the brain but emerge from dynamic interactions between an individual and their surroundings</a:t>
            </a:r>
          </a:p>
        </p:txBody>
      </p:sp>
      <p:grpSp>
        <p:nvGrpSpPr>
          <p:cNvPr id="16" name="Group 15">
            <a:extLst>
              <a:ext uri="{FF2B5EF4-FFF2-40B4-BE49-F238E27FC236}">
                <a16:creationId xmlns:a16="http://schemas.microsoft.com/office/drawing/2014/main" id="{1FB4531E-A90C-2C2A-68BD-C46A732D1375}"/>
              </a:ext>
            </a:extLst>
          </p:cNvPr>
          <p:cNvGrpSpPr/>
          <p:nvPr/>
        </p:nvGrpSpPr>
        <p:grpSpPr>
          <a:xfrm>
            <a:off x="669977" y="4714666"/>
            <a:ext cx="431696" cy="423552"/>
            <a:chOff x="3147708" y="2413209"/>
            <a:chExt cx="768182" cy="768182"/>
          </a:xfrm>
          <a:solidFill>
            <a:schemeClr val="bg1"/>
          </a:solidFill>
        </p:grpSpPr>
        <p:sp>
          <p:nvSpPr>
            <p:cNvPr id="18" name="Rectangle 17">
              <a:extLst>
                <a:ext uri="{FF2B5EF4-FFF2-40B4-BE49-F238E27FC236}">
                  <a16:creationId xmlns:a16="http://schemas.microsoft.com/office/drawing/2014/main" id="{81588D60-EC83-AEA8-BAD7-4E8BC28818AD}"/>
                </a:ext>
              </a:extLst>
            </p:cNvPr>
            <p:cNvSpPr/>
            <p:nvPr/>
          </p:nvSpPr>
          <p:spPr>
            <a:xfrm>
              <a:off x="3147708" y="2413209"/>
              <a:ext cx="768182" cy="768182"/>
            </a:xfrm>
            <a:prstGeom prst="rect">
              <a:avLst/>
            </a:prstGeom>
            <a:solidFill>
              <a:srgbClr val="884D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29381"/>
                </a:solidFill>
              </a:endParaRPr>
            </a:p>
          </p:txBody>
        </p:sp>
        <p:pic>
          <p:nvPicPr>
            <p:cNvPr id="28" name="Graphic 27" descr="Fingerprint with solid fill">
              <a:extLst>
                <a:ext uri="{FF2B5EF4-FFF2-40B4-BE49-F238E27FC236}">
                  <a16:creationId xmlns:a16="http://schemas.microsoft.com/office/drawing/2014/main" id="{595059AB-3C63-EF98-CEE3-859B303E8C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98424" y="2463923"/>
              <a:ext cx="666750" cy="666750"/>
            </a:xfrm>
            <a:prstGeom prst="rect">
              <a:avLst/>
            </a:prstGeom>
          </p:spPr>
        </p:pic>
      </p:grpSp>
    </p:spTree>
    <p:extLst>
      <p:ext uri="{BB962C8B-B14F-4D97-AF65-F5344CB8AC3E}">
        <p14:creationId xmlns:p14="http://schemas.microsoft.com/office/powerpoint/2010/main" val="391107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88ED3-1EB7-34CA-EBCD-BBFBF4DD88B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7208378-3283-9EF7-58E8-975B5DC6BF37}"/>
              </a:ext>
            </a:extLst>
          </p:cNvPr>
          <p:cNvSpPr/>
          <p:nvPr/>
        </p:nvSpPr>
        <p:spPr>
          <a:xfrm>
            <a:off x="0" y="5988205"/>
            <a:ext cx="12192000" cy="869795"/>
          </a:xfrm>
          <a:prstGeom prst="rect">
            <a:avLst/>
          </a:prstGeom>
          <a:solidFill>
            <a:srgbClr val="884D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884D5F"/>
              </a:solidFill>
              <a:latin typeface="+mj-lt"/>
            </a:endParaRPr>
          </a:p>
        </p:txBody>
      </p:sp>
      <p:sp>
        <p:nvSpPr>
          <p:cNvPr id="7" name="TextBox 6">
            <a:extLst>
              <a:ext uri="{FF2B5EF4-FFF2-40B4-BE49-F238E27FC236}">
                <a16:creationId xmlns:a16="http://schemas.microsoft.com/office/drawing/2014/main" id="{135BA43F-04FF-A749-54A0-90AF7032DA7E}"/>
              </a:ext>
            </a:extLst>
          </p:cNvPr>
          <p:cNvSpPr txBox="1"/>
          <p:nvPr/>
        </p:nvSpPr>
        <p:spPr>
          <a:xfrm>
            <a:off x="390526" y="6192269"/>
            <a:ext cx="4514850" cy="400110"/>
          </a:xfrm>
          <a:prstGeom prst="rect">
            <a:avLst/>
          </a:prstGeom>
          <a:noFill/>
        </p:spPr>
        <p:txBody>
          <a:bodyPr wrap="square" rtlCol="0">
            <a:spAutoFit/>
          </a:bodyPr>
          <a:lstStyle/>
          <a:p>
            <a:r>
              <a:rPr lang="en-US" sz="2000" dirty="0">
                <a:solidFill>
                  <a:schemeClr val="bg1"/>
                </a:solidFill>
                <a:latin typeface="+mj-lt"/>
                <a:ea typeface="Lato Light" panose="020F0502020204030203" pitchFamily="34" charset="0"/>
                <a:cs typeface="Browallia New" panose="020B0604020202020204" pitchFamily="34" charset="-34"/>
              </a:rPr>
              <a:t>ABPdN Journal Club December 2024</a:t>
            </a:r>
          </a:p>
        </p:txBody>
      </p:sp>
      <p:sp>
        <p:nvSpPr>
          <p:cNvPr id="8" name="TextBox 7">
            <a:extLst>
              <a:ext uri="{FF2B5EF4-FFF2-40B4-BE49-F238E27FC236}">
                <a16:creationId xmlns:a16="http://schemas.microsoft.com/office/drawing/2014/main" id="{F18BC0C1-00C9-B8AC-5C07-7CC604B1740A}"/>
              </a:ext>
            </a:extLst>
          </p:cNvPr>
          <p:cNvSpPr txBox="1"/>
          <p:nvPr/>
        </p:nvSpPr>
        <p:spPr>
          <a:xfrm>
            <a:off x="390524" y="476250"/>
            <a:ext cx="10391775" cy="646331"/>
          </a:xfrm>
          <a:prstGeom prst="rect">
            <a:avLst/>
          </a:prstGeom>
          <a:noFill/>
        </p:spPr>
        <p:txBody>
          <a:bodyPr wrap="square" rtlCol="0">
            <a:spAutoFit/>
          </a:bodyPr>
          <a:lstStyle/>
          <a:p>
            <a:r>
              <a:rPr lang="en-US" sz="3600" b="1" dirty="0">
                <a:latin typeface="+mj-lt"/>
              </a:rPr>
              <a:t>A Holistic View of the Mind: </a:t>
            </a:r>
            <a:r>
              <a:rPr lang="en-US" sz="3600" b="1" dirty="0">
                <a:solidFill>
                  <a:srgbClr val="D29381"/>
                </a:solidFill>
                <a:latin typeface="+mj-lt"/>
              </a:rPr>
              <a:t>Embodied Cognition</a:t>
            </a:r>
            <a:endParaRPr lang="en-US" sz="3600" b="1" dirty="0">
              <a:latin typeface="+mj-lt"/>
            </a:endParaRPr>
          </a:p>
        </p:txBody>
      </p:sp>
      <p:grpSp>
        <p:nvGrpSpPr>
          <p:cNvPr id="13" name="Group 12">
            <a:extLst>
              <a:ext uri="{FF2B5EF4-FFF2-40B4-BE49-F238E27FC236}">
                <a16:creationId xmlns:a16="http://schemas.microsoft.com/office/drawing/2014/main" id="{D06F733F-78BF-8C53-1990-A87EBD3F4D37}"/>
              </a:ext>
            </a:extLst>
          </p:cNvPr>
          <p:cNvGrpSpPr/>
          <p:nvPr/>
        </p:nvGrpSpPr>
        <p:grpSpPr>
          <a:xfrm>
            <a:off x="10782300" y="6370056"/>
            <a:ext cx="942975" cy="171450"/>
            <a:chOff x="1485900" y="3009900"/>
            <a:chExt cx="942975" cy="171450"/>
          </a:xfrm>
          <a:solidFill>
            <a:srgbClr val="D29381"/>
          </a:solidFill>
        </p:grpSpPr>
        <p:sp>
          <p:nvSpPr>
            <p:cNvPr id="9" name="Rectangle 8">
              <a:extLst>
                <a:ext uri="{FF2B5EF4-FFF2-40B4-BE49-F238E27FC236}">
                  <a16:creationId xmlns:a16="http://schemas.microsoft.com/office/drawing/2014/main" id="{D7F91B5A-2558-8B48-531C-941E573B52E3}"/>
                </a:ext>
              </a:extLst>
            </p:cNvPr>
            <p:cNvSpPr/>
            <p:nvPr/>
          </p:nvSpPr>
          <p:spPr>
            <a:xfrm>
              <a:off x="1485900"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Rectangle 9">
              <a:extLst>
                <a:ext uri="{FF2B5EF4-FFF2-40B4-BE49-F238E27FC236}">
                  <a16:creationId xmlns:a16="http://schemas.microsoft.com/office/drawing/2014/main" id="{4CA70FCC-FE91-ABBC-00F9-F94C72BE11CE}"/>
                </a:ext>
              </a:extLst>
            </p:cNvPr>
            <p:cNvSpPr/>
            <p:nvPr/>
          </p:nvSpPr>
          <p:spPr>
            <a:xfrm>
              <a:off x="1743075"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Rectangle 10">
              <a:extLst>
                <a:ext uri="{FF2B5EF4-FFF2-40B4-BE49-F238E27FC236}">
                  <a16:creationId xmlns:a16="http://schemas.microsoft.com/office/drawing/2014/main" id="{24C6C233-2D03-8950-74C2-885564D58588}"/>
                </a:ext>
              </a:extLst>
            </p:cNvPr>
            <p:cNvSpPr/>
            <p:nvPr/>
          </p:nvSpPr>
          <p:spPr>
            <a:xfrm>
              <a:off x="2000250"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Rectangle 11">
              <a:extLst>
                <a:ext uri="{FF2B5EF4-FFF2-40B4-BE49-F238E27FC236}">
                  <a16:creationId xmlns:a16="http://schemas.microsoft.com/office/drawing/2014/main" id="{AA7765D9-0F36-9FCD-ADCD-F366BD2A0386}"/>
                </a:ext>
              </a:extLst>
            </p:cNvPr>
            <p:cNvSpPr/>
            <p:nvPr/>
          </p:nvSpPr>
          <p:spPr>
            <a:xfrm>
              <a:off x="2257425"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sp>
        <p:nvSpPr>
          <p:cNvPr id="21" name="Rectangle 20">
            <a:extLst>
              <a:ext uri="{FF2B5EF4-FFF2-40B4-BE49-F238E27FC236}">
                <a16:creationId xmlns:a16="http://schemas.microsoft.com/office/drawing/2014/main" id="{381BDB22-CA0E-FD8C-3C9B-4FA779C3DFF7}"/>
              </a:ext>
            </a:extLst>
          </p:cNvPr>
          <p:cNvSpPr/>
          <p:nvPr/>
        </p:nvSpPr>
        <p:spPr>
          <a:xfrm>
            <a:off x="414854" y="1863826"/>
            <a:ext cx="3132954" cy="3528309"/>
          </a:xfrm>
          <a:prstGeom prst="rect">
            <a:avLst/>
          </a:prstGeom>
          <a:solidFill>
            <a:srgbClr val="D293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20" name="Graphic 19" descr="Person in wheelchair with solid fill">
            <a:extLst>
              <a:ext uri="{FF2B5EF4-FFF2-40B4-BE49-F238E27FC236}">
                <a16:creationId xmlns:a16="http://schemas.microsoft.com/office/drawing/2014/main" id="{5EE7CC81-492C-35BE-5C83-5AE41DF0DA3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495429" y="2056188"/>
            <a:ext cx="971800" cy="971800"/>
          </a:xfrm>
          <a:prstGeom prst="rect">
            <a:avLst/>
          </a:prstGeom>
        </p:spPr>
      </p:pic>
      <p:sp>
        <p:nvSpPr>
          <p:cNvPr id="14" name="TextBox 13">
            <a:extLst>
              <a:ext uri="{FF2B5EF4-FFF2-40B4-BE49-F238E27FC236}">
                <a16:creationId xmlns:a16="http://schemas.microsoft.com/office/drawing/2014/main" id="{13384905-7B85-ED31-0310-25337DA0AE96}"/>
              </a:ext>
            </a:extLst>
          </p:cNvPr>
          <p:cNvSpPr txBox="1"/>
          <p:nvPr/>
        </p:nvSpPr>
        <p:spPr>
          <a:xfrm>
            <a:off x="631145" y="3088639"/>
            <a:ext cx="2700367" cy="2323713"/>
          </a:xfrm>
          <a:prstGeom prst="rect">
            <a:avLst/>
          </a:prstGeom>
          <a:noFill/>
        </p:spPr>
        <p:txBody>
          <a:bodyPr wrap="square">
            <a:spAutoFit/>
          </a:bodyPr>
          <a:lstStyle/>
          <a:p>
            <a:pPr algn="ctr"/>
            <a:r>
              <a:rPr lang="en-US" sz="2800" b="1" dirty="0">
                <a:solidFill>
                  <a:schemeClr val="bg1"/>
                </a:solidFill>
                <a:latin typeface="+mj-lt"/>
              </a:rPr>
              <a:t>Embodiment:</a:t>
            </a:r>
          </a:p>
          <a:p>
            <a:pPr algn="ctr"/>
            <a:r>
              <a:rPr lang="en-US" sz="900" b="1" dirty="0">
                <a:solidFill>
                  <a:schemeClr val="bg1"/>
                </a:solidFill>
                <a:latin typeface="+mj-lt"/>
              </a:rPr>
              <a:t> </a:t>
            </a:r>
            <a:endParaRPr lang="en-US" sz="800" b="1" dirty="0">
              <a:solidFill>
                <a:schemeClr val="bg1"/>
              </a:solidFill>
              <a:latin typeface="+mj-lt"/>
            </a:endParaRPr>
          </a:p>
          <a:p>
            <a:pPr algn="ctr"/>
            <a:r>
              <a:rPr lang="en-US" sz="2000" b="1" dirty="0">
                <a:solidFill>
                  <a:srgbClr val="884D5F"/>
                </a:solidFill>
                <a:latin typeface="+mj-lt"/>
              </a:rPr>
              <a:t>Highlights the role of the body in shaping cognitive and emotional processes</a:t>
            </a:r>
          </a:p>
          <a:p>
            <a:pPr algn="ctr"/>
            <a:endParaRPr lang="en-US" sz="2800" b="1" dirty="0">
              <a:solidFill>
                <a:srgbClr val="884D5F"/>
              </a:solidFill>
              <a:latin typeface="+mj-lt"/>
            </a:endParaRPr>
          </a:p>
        </p:txBody>
      </p:sp>
      <p:sp>
        <p:nvSpPr>
          <p:cNvPr id="15" name="Rectangle 14">
            <a:extLst>
              <a:ext uri="{FF2B5EF4-FFF2-40B4-BE49-F238E27FC236}">
                <a16:creationId xmlns:a16="http://schemas.microsoft.com/office/drawing/2014/main" id="{3FD8F20F-EE89-032E-6315-41C958D34E93}"/>
              </a:ext>
            </a:extLst>
          </p:cNvPr>
          <p:cNvSpPr/>
          <p:nvPr/>
        </p:nvSpPr>
        <p:spPr>
          <a:xfrm>
            <a:off x="3963079" y="1863826"/>
            <a:ext cx="3132954" cy="3528309"/>
          </a:xfrm>
          <a:prstGeom prst="rect">
            <a:avLst/>
          </a:prstGeom>
          <a:solidFill>
            <a:srgbClr val="884D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9" name="Group 18">
            <a:extLst>
              <a:ext uri="{FF2B5EF4-FFF2-40B4-BE49-F238E27FC236}">
                <a16:creationId xmlns:a16="http://schemas.microsoft.com/office/drawing/2014/main" id="{911670C8-C97B-2FCC-6E2F-536C7F703088}"/>
              </a:ext>
            </a:extLst>
          </p:cNvPr>
          <p:cNvGrpSpPr/>
          <p:nvPr/>
        </p:nvGrpSpPr>
        <p:grpSpPr>
          <a:xfrm>
            <a:off x="7511304" y="1863825"/>
            <a:ext cx="3132954" cy="3528309"/>
            <a:chOff x="2726459" y="3681770"/>
            <a:chExt cx="768182" cy="768182"/>
          </a:xfrm>
          <a:solidFill>
            <a:srgbClr val="D29381"/>
          </a:solidFill>
        </p:grpSpPr>
        <p:sp>
          <p:nvSpPr>
            <p:cNvPr id="26" name="Rectangle 25">
              <a:extLst>
                <a:ext uri="{FF2B5EF4-FFF2-40B4-BE49-F238E27FC236}">
                  <a16:creationId xmlns:a16="http://schemas.microsoft.com/office/drawing/2014/main" id="{2D6D0514-1594-14DC-7E24-2DB7F5E0A9E5}"/>
                </a:ext>
              </a:extLst>
            </p:cNvPr>
            <p:cNvSpPr/>
            <p:nvPr/>
          </p:nvSpPr>
          <p:spPr>
            <a:xfrm>
              <a:off x="2726459" y="3681770"/>
              <a:ext cx="768182" cy="76818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27" name="Graphic 26" descr="Tools with solid fill">
              <a:extLst>
                <a:ext uri="{FF2B5EF4-FFF2-40B4-BE49-F238E27FC236}">
                  <a16:creationId xmlns:a16="http://schemas.microsoft.com/office/drawing/2014/main" id="{E18B43F3-A5AB-4A4C-2FBF-C8B4F25DFD5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986826" y="3753630"/>
              <a:ext cx="247449" cy="219722"/>
            </a:xfrm>
            <a:prstGeom prst="rect">
              <a:avLst/>
            </a:prstGeom>
          </p:spPr>
        </p:pic>
      </p:grpSp>
      <p:pic>
        <p:nvPicPr>
          <p:cNvPr id="30" name="Graphic 29" descr="Mountains with solid fill">
            <a:extLst>
              <a:ext uri="{FF2B5EF4-FFF2-40B4-BE49-F238E27FC236}">
                <a16:creationId xmlns:a16="http://schemas.microsoft.com/office/drawing/2014/main" id="{829032A5-C666-9A30-B45B-747DC098F9E9}"/>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043657" y="2056188"/>
            <a:ext cx="971800" cy="971800"/>
          </a:xfrm>
          <a:prstGeom prst="rect">
            <a:avLst/>
          </a:prstGeom>
        </p:spPr>
      </p:pic>
      <p:sp>
        <p:nvSpPr>
          <p:cNvPr id="31" name="TextBox 30">
            <a:extLst>
              <a:ext uri="{FF2B5EF4-FFF2-40B4-BE49-F238E27FC236}">
                <a16:creationId xmlns:a16="http://schemas.microsoft.com/office/drawing/2014/main" id="{3F07D060-004A-AA01-C8E8-6C827CF6E361}"/>
              </a:ext>
            </a:extLst>
          </p:cNvPr>
          <p:cNvSpPr txBox="1"/>
          <p:nvPr/>
        </p:nvSpPr>
        <p:spPr>
          <a:xfrm>
            <a:off x="4179373" y="3088639"/>
            <a:ext cx="2700367" cy="2015936"/>
          </a:xfrm>
          <a:prstGeom prst="rect">
            <a:avLst/>
          </a:prstGeom>
          <a:noFill/>
        </p:spPr>
        <p:txBody>
          <a:bodyPr wrap="square">
            <a:spAutoFit/>
          </a:bodyPr>
          <a:lstStyle/>
          <a:p>
            <a:pPr algn="ctr"/>
            <a:r>
              <a:rPr lang="en-US" sz="2800" b="1" dirty="0">
                <a:solidFill>
                  <a:schemeClr val="bg1"/>
                </a:solidFill>
                <a:latin typeface="+mj-lt"/>
              </a:rPr>
              <a:t>Embedment:</a:t>
            </a:r>
          </a:p>
          <a:p>
            <a:pPr algn="ctr"/>
            <a:r>
              <a:rPr lang="en-US" sz="900" b="1" dirty="0">
                <a:solidFill>
                  <a:schemeClr val="bg1"/>
                </a:solidFill>
                <a:latin typeface="+mj-lt"/>
              </a:rPr>
              <a:t> </a:t>
            </a:r>
            <a:endParaRPr lang="en-US" sz="800" b="1" dirty="0">
              <a:solidFill>
                <a:schemeClr val="bg1"/>
              </a:solidFill>
              <a:latin typeface="+mj-lt"/>
            </a:endParaRPr>
          </a:p>
          <a:p>
            <a:pPr algn="ctr"/>
            <a:r>
              <a:rPr lang="en-US" sz="2000" b="1" dirty="0">
                <a:solidFill>
                  <a:srgbClr val="CCB97E"/>
                </a:solidFill>
                <a:latin typeface="+mj-lt"/>
              </a:rPr>
              <a:t>Situates the mind within a broader environmental context</a:t>
            </a:r>
          </a:p>
          <a:p>
            <a:pPr algn="ctr"/>
            <a:endParaRPr lang="en-US" sz="2800" b="1" dirty="0">
              <a:solidFill>
                <a:srgbClr val="884D5F"/>
              </a:solidFill>
              <a:latin typeface="+mj-lt"/>
            </a:endParaRPr>
          </a:p>
        </p:txBody>
      </p:sp>
      <p:pic>
        <p:nvPicPr>
          <p:cNvPr id="32" name="Graphic 31" descr="Person eating with solid fill">
            <a:extLst>
              <a:ext uri="{FF2B5EF4-FFF2-40B4-BE49-F238E27FC236}">
                <a16:creationId xmlns:a16="http://schemas.microsoft.com/office/drawing/2014/main" id="{2D947F5A-7DB5-26F3-ECB6-E112C5CD1616}"/>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8585192" y="2060727"/>
            <a:ext cx="971800" cy="971800"/>
          </a:xfrm>
          <a:prstGeom prst="rect">
            <a:avLst/>
          </a:prstGeom>
        </p:spPr>
      </p:pic>
      <p:sp>
        <p:nvSpPr>
          <p:cNvPr id="33" name="TextBox 32">
            <a:extLst>
              <a:ext uri="{FF2B5EF4-FFF2-40B4-BE49-F238E27FC236}">
                <a16:creationId xmlns:a16="http://schemas.microsoft.com/office/drawing/2014/main" id="{963C1938-2C5A-1693-15A5-00C01C81A4D9}"/>
              </a:ext>
            </a:extLst>
          </p:cNvPr>
          <p:cNvSpPr txBox="1"/>
          <p:nvPr/>
        </p:nvSpPr>
        <p:spPr>
          <a:xfrm>
            <a:off x="7720908" y="3093178"/>
            <a:ext cx="2700367" cy="2323713"/>
          </a:xfrm>
          <a:prstGeom prst="rect">
            <a:avLst/>
          </a:prstGeom>
          <a:noFill/>
        </p:spPr>
        <p:txBody>
          <a:bodyPr wrap="square">
            <a:spAutoFit/>
          </a:bodyPr>
          <a:lstStyle/>
          <a:p>
            <a:pPr algn="ctr"/>
            <a:r>
              <a:rPr lang="en-US" sz="2800" b="1" dirty="0" err="1">
                <a:solidFill>
                  <a:schemeClr val="bg1"/>
                </a:solidFill>
                <a:latin typeface="+mj-lt"/>
              </a:rPr>
              <a:t>Enactivism</a:t>
            </a:r>
            <a:r>
              <a:rPr lang="en-US" sz="2800" b="1" dirty="0">
                <a:solidFill>
                  <a:schemeClr val="bg1"/>
                </a:solidFill>
                <a:latin typeface="+mj-lt"/>
              </a:rPr>
              <a:t>:</a:t>
            </a:r>
          </a:p>
          <a:p>
            <a:pPr algn="ctr"/>
            <a:r>
              <a:rPr lang="en-US" sz="900" b="1" dirty="0">
                <a:solidFill>
                  <a:schemeClr val="bg1"/>
                </a:solidFill>
                <a:latin typeface="+mj-lt"/>
              </a:rPr>
              <a:t> </a:t>
            </a:r>
            <a:endParaRPr lang="en-US" sz="800" b="1" dirty="0">
              <a:solidFill>
                <a:schemeClr val="bg1"/>
              </a:solidFill>
              <a:latin typeface="+mj-lt"/>
            </a:endParaRPr>
          </a:p>
          <a:p>
            <a:pPr algn="ctr"/>
            <a:r>
              <a:rPr lang="en-US" sz="2000" b="1" dirty="0">
                <a:solidFill>
                  <a:srgbClr val="884D5F"/>
                </a:solidFill>
                <a:latin typeface="+mj-lt"/>
              </a:rPr>
              <a:t>Views cognition as an active, ongoing interaction with the environment</a:t>
            </a:r>
          </a:p>
          <a:p>
            <a:pPr algn="ctr"/>
            <a:endParaRPr lang="en-US" sz="2800" b="1" dirty="0">
              <a:solidFill>
                <a:srgbClr val="884D5F"/>
              </a:solidFill>
              <a:latin typeface="+mj-lt"/>
            </a:endParaRPr>
          </a:p>
        </p:txBody>
      </p:sp>
    </p:spTree>
    <p:extLst>
      <p:ext uri="{BB962C8B-B14F-4D97-AF65-F5344CB8AC3E}">
        <p14:creationId xmlns:p14="http://schemas.microsoft.com/office/powerpoint/2010/main" val="158142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1"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FD4C9-4FCB-3427-5EBC-9BB737D7C8B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8D5EA36-EAAA-EAA0-D810-964709BCE261}"/>
              </a:ext>
            </a:extLst>
          </p:cNvPr>
          <p:cNvSpPr txBox="1"/>
          <p:nvPr/>
        </p:nvSpPr>
        <p:spPr>
          <a:xfrm>
            <a:off x="390526" y="6192269"/>
            <a:ext cx="4514850" cy="400110"/>
          </a:xfrm>
          <a:prstGeom prst="rect">
            <a:avLst/>
          </a:prstGeom>
          <a:noFill/>
        </p:spPr>
        <p:txBody>
          <a:bodyPr wrap="square" rtlCol="0">
            <a:spAutoFit/>
          </a:bodyPr>
          <a:lstStyle/>
          <a:p>
            <a:r>
              <a:rPr lang="en-US" sz="2000" dirty="0">
                <a:solidFill>
                  <a:schemeClr val="bg1"/>
                </a:solidFill>
                <a:latin typeface="+mj-lt"/>
                <a:ea typeface="Lato Light" panose="020F0502020204030203" pitchFamily="34" charset="0"/>
                <a:cs typeface="Browallia New" panose="020B0604020202020204" pitchFamily="34" charset="-34"/>
              </a:rPr>
              <a:t>ABPdN Journal Club December 2024</a:t>
            </a:r>
          </a:p>
        </p:txBody>
      </p:sp>
      <p:sp>
        <p:nvSpPr>
          <p:cNvPr id="8" name="TextBox 7">
            <a:extLst>
              <a:ext uri="{FF2B5EF4-FFF2-40B4-BE49-F238E27FC236}">
                <a16:creationId xmlns:a16="http://schemas.microsoft.com/office/drawing/2014/main" id="{FF49729C-BF2D-272B-74E1-6D1BBD8560A5}"/>
              </a:ext>
            </a:extLst>
          </p:cNvPr>
          <p:cNvSpPr txBox="1"/>
          <p:nvPr/>
        </p:nvSpPr>
        <p:spPr>
          <a:xfrm>
            <a:off x="497503" y="328495"/>
            <a:ext cx="9429750" cy="646331"/>
          </a:xfrm>
          <a:prstGeom prst="rect">
            <a:avLst/>
          </a:prstGeom>
          <a:noFill/>
        </p:spPr>
        <p:txBody>
          <a:bodyPr wrap="square" rtlCol="0">
            <a:spAutoFit/>
          </a:bodyPr>
          <a:lstStyle/>
          <a:p>
            <a:r>
              <a:rPr lang="en-US" sz="3600" b="1" dirty="0">
                <a:latin typeface="Lato "/>
              </a:rPr>
              <a:t>“Otto” vs “Inga” </a:t>
            </a:r>
            <a:r>
              <a:rPr lang="en-US" sz="3600" b="1" dirty="0">
                <a:solidFill>
                  <a:srgbClr val="D29381"/>
                </a:solidFill>
                <a:latin typeface="Lato "/>
              </a:rPr>
              <a:t>Thought Experiment</a:t>
            </a:r>
          </a:p>
        </p:txBody>
      </p:sp>
      <p:sp>
        <p:nvSpPr>
          <p:cNvPr id="21" name="Rectangle 20">
            <a:extLst>
              <a:ext uri="{FF2B5EF4-FFF2-40B4-BE49-F238E27FC236}">
                <a16:creationId xmlns:a16="http://schemas.microsoft.com/office/drawing/2014/main" id="{ECD57907-EC6D-C39B-816E-AF75B27BA544}"/>
              </a:ext>
            </a:extLst>
          </p:cNvPr>
          <p:cNvSpPr/>
          <p:nvPr/>
        </p:nvSpPr>
        <p:spPr>
          <a:xfrm>
            <a:off x="497503" y="1341120"/>
            <a:ext cx="5315386" cy="3026001"/>
          </a:xfrm>
          <a:prstGeom prst="rect">
            <a:avLst/>
          </a:prstGeom>
          <a:solidFill>
            <a:srgbClr val="884D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81D506A-F163-2A9B-9817-4C81BECD4641}"/>
              </a:ext>
            </a:extLst>
          </p:cNvPr>
          <p:cNvSpPr txBox="1"/>
          <p:nvPr/>
        </p:nvSpPr>
        <p:spPr>
          <a:xfrm>
            <a:off x="705366" y="1626834"/>
            <a:ext cx="4899660" cy="3108543"/>
          </a:xfrm>
          <a:prstGeom prst="rect">
            <a:avLst/>
          </a:prstGeom>
          <a:noFill/>
        </p:spPr>
        <p:txBody>
          <a:bodyPr wrap="square">
            <a:spAutoFit/>
          </a:bodyPr>
          <a:lstStyle/>
          <a:p>
            <a:r>
              <a:rPr lang="en-US" sz="2800" b="1" dirty="0">
                <a:solidFill>
                  <a:schemeClr val="bg1"/>
                </a:solidFill>
              </a:rPr>
              <a:t>Inga</a:t>
            </a:r>
          </a:p>
          <a:p>
            <a:endParaRPr lang="en-US" sz="2000" b="1" dirty="0"/>
          </a:p>
          <a:p>
            <a:r>
              <a:rPr lang="en-US" sz="2400" dirty="0"/>
              <a:t>Navigates from memory</a:t>
            </a:r>
          </a:p>
          <a:p>
            <a:endParaRPr lang="en-US" sz="2400" dirty="0"/>
          </a:p>
          <a:p>
            <a:r>
              <a:rPr lang="en-US" sz="2400" dirty="0"/>
              <a:t>Processes of navigation take place entirely inside her brain</a:t>
            </a:r>
          </a:p>
          <a:p>
            <a:pPr algn="ctr"/>
            <a:endParaRPr lang="en-US" sz="2400" b="1" dirty="0"/>
          </a:p>
          <a:p>
            <a:pPr algn="ctr"/>
            <a:endParaRPr lang="en-US" sz="2800" b="1" dirty="0">
              <a:solidFill>
                <a:srgbClr val="884D5F"/>
              </a:solidFill>
            </a:endParaRPr>
          </a:p>
        </p:txBody>
      </p:sp>
      <p:sp>
        <p:nvSpPr>
          <p:cNvPr id="15" name="Rectangle 14">
            <a:extLst>
              <a:ext uri="{FF2B5EF4-FFF2-40B4-BE49-F238E27FC236}">
                <a16:creationId xmlns:a16="http://schemas.microsoft.com/office/drawing/2014/main" id="{DBF60D9E-F8D9-AD65-CF46-2454C3A38BCE}"/>
              </a:ext>
            </a:extLst>
          </p:cNvPr>
          <p:cNvSpPr/>
          <p:nvPr/>
        </p:nvSpPr>
        <p:spPr>
          <a:xfrm>
            <a:off x="6283562" y="1341121"/>
            <a:ext cx="5315387" cy="3026002"/>
          </a:xfrm>
          <a:prstGeom prst="rect">
            <a:avLst/>
          </a:prstGeom>
          <a:solidFill>
            <a:srgbClr val="D293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F8A186F-9EAE-E0D2-B91D-A960B3D9568B}"/>
              </a:ext>
            </a:extLst>
          </p:cNvPr>
          <p:cNvSpPr txBox="1"/>
          <p:nvPr/>
        </p:nvSpPr>
        <p:spPr>
          <a:xfrm>
            <a:off x="6597533" y="1558913"/>
            <a:ext cx="4819135" cy="3539430"/>
          </a:xfrm>
          <a:prstGeom prst="rect">
            <a:avLst/>
          </a:prstGeom>
          <a:noFill/>
        </p:spPr>
        <p:txBody>
          <a:bodyPr wrap="square">
            <a:spAutoFit/>
          </a:bodyPr>
          <a:lstStyle/>
          <a:p>
            <a:r>
              <a:rPr lang="en-US" sz="2800" b="1" dirty="0">
                <a:solidFill>
                  <a:schemeClr val="bg1"/>
                </a:solidFill>
              </a:rPr>
              <a:t>Otto</a:t>
            </a:r>
          </a:p>
          <a:p>
            <a:endParaRPr lang="en-US" sz="2800" b="1" dirty="0">
              <a:solidFill>
                <a:schemeClr val="bg1"/>
              </a:solidFill>
            </a:endParaRPr>
          </a:p>
          <a:p>
            <a:r>
              <a:rPr lang="en-US" sz="2400" dirty="0"/>
              <a:t>Has Alzheimer’s disease so uses a notebook with written directions</a:t>
            </a:r>
          </a:p>
          <a:p>
            <a:endParaRPr lang="en-US" sz="2400" dirty="0"/>
          </a:p>
          <a:p>
            <a:r>
              <a:rPr lang="en-US" sz="2400" dirty="0"/>
              <a:t>Navigation takes place through interaction with tools</a:t>
            </a:r>
            <a:endParaRPr lang="en-US" sz="2000" b="1" dirty="0">
              <a:solidFill>
                <a:schemeClr val="bg1"/>
              </a:solidFill>
            </a:endParaRPr>
          </a:p>
          <a:p>
            <a:endParaRPr lang="en-US" sz="2000" b="1" dirty="0">
              <a:solidFill>
                <a:schemeClr val="bg1"/>
              </a:solidFill>
            </a:endParaRPr>
          </a:p>
          <a:p>
            <a:endParaRPr lang="en-US" sz="2800" b="1" dirty="0">
              <a:solidFill>
                <a:srgbClr val="884D5F"/>
              </a:solidFill>
            </a:endParaRPr>
          </a:p>
        </p:txBody>
      </p:sp>
      <p:pic>
        <p:nvPicPr>
          <p:cNvPr id="3" name="Graphic 2" descr="Address Book with solid fill">
            <a:extLst>
              <a:ext uri="{FF2B5EF4-FFF2-40B4-BE49-F238E27FC236}">
                <a16:creationId xmlns:a16="http://schemas.microsoft.com/office/drawing/2014/main" id="{22C4EAC2-9E00-63BE-ABDC-9DC5E87F79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65524" y="4951210"/>
            <a:ext cx="1032931" cy="1032931"/>
          </a:xfrm>
          <a:prstGeom prst="rect">
            <a:avLst/>
          </a:prstGeom>
        </p:spPr>
      </p:pic>
      <p:pic>
        <p:nvPicPr>
          <p:cNvPr id="5" name="Graphic 4" descr="Maze with solid fill">
            <a:extLst>
              <a:ext uri="{FF2B5EF4-FFF2-40B4-BE49-F238E27FC236}">
                <a16:creationId xmlns:a16="http://schemas.microsoft.com/office/drawing/2014/main" id="{6ADA35D1-AC8D-67AD-9FBF-56FE08CC03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25026" y="1558914"/>
            <a:ext cx="1142660" cy="1142660"/>
          </a:xfrm>
          <a:prstGeom prst="rect">
            <a:avLst/>
          </a:prstGeom>
        </p:spPr>
      </p:pic>
      <p:pic>
        <p:nvPicPr>
          <p:cNvPr id="6" name="Graphic 5" descr="Address Book with solid fill">
            <a:extLst>
              <a:ext uri="{FF2B5EF4-FFF2-40B4-BE49-F238E27FC236}">
                <a16:creationId xmlns:a16="http://schemas.microsoft.com/office/drawing/2014/main" id="{22AD3F9F-7736-84F9-B15C-50BABE190CB5}"/>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0441649" y="1503787"/>
            <a:ext cx="1029348" cy="1029348"/>
          </a:xfrm>
          <a:prstGeom prst="rect">
            <a:avLst/>
          </a:prstGeom>
        </p:spPr>
      </p:pic>
      <p:sp>
        <p:nvSpPr>
          <p:cNvPr id="10" name="TextBox 9">
            <a:extLst>
              <a:ext uri="{FF2B5EF4-FFF2-40B4-BE49-F238E27FC236}">
                <a16:creationId xmlns:a16="http://schemas.microsoft.com/office/drawing/2014/main" id="{357A7E77-14EB-2CAB-47DD-466FC0A076AF}"/>
              </a:ext>
            </a:extLst>
          </p:cNvPr>
          <p:cNvSpPr txBox="1"/>
          <p:nvPr/>
        </p:nvSpPr>
        <p:spPr>
          <a:xfrm>
            <a:off x="390527" y="4803297"/>
            <a:ext cx="11208422" cy="1569660"/>
          </a:xfrm>
          <a:prstGeom prst="rect">
            <a:avLst/>
          </a:prstGeom>
          <a:noFill/>
        </p:spPr>
        <p:txBody>
          <a:bodyPr wrap="square">
            <a:spAutoFit/>
          </a:bodyPr>
          <a:lstStyle/>
          <a:p>
            <a:r>
              <a:rPr lang="en-US" sz="2400" b="1" dirty="0"/>
              <a:t>The Key Question</a:t>
            </a:r>
          </a:p>
          <a:p>
            <a:r>
              <a:rPr lang="en-US" sz="2400" dirty="0"/>
              <a:t>Are Otto's notebook and Inga's memory functionally equivalent in this scenario? Clark and Chalmers (1998) argue that they are, because both serve the same purpose: accessing and utilizing information to guide behavior</a:t>
            </a:r>
          </a:p>
        </p:txBody>
      </p:sp>
    </p:spTree>
    <p:extLst>
      <p:ext uri="{BB962C8B-B14F-4D97-AF65-F5344CB8AC3E}">
        <p14:creationId xmlns:p14="http://schemas.microsoft.com/office/powerpoint/2010/main" val="240542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953B0-ECBB-B845-2BB4-214DEA2E166F}"/>
            </a:ext>
          </a:extLst>
        </p:cNvPr>
        <p:cNvGrpSpPr/>
        <p:nvPr/>
      </p:nvGrpSpPr>
      <p:grpSpPr>
        <a:xfrm>
          <a:off x="0" y="0"/>
          <a:ext cx="0" cy="0"/>
          <a:chOff x="0" y="0"/>
          <a:chExt cx="0" cy="0"/>
        </a:xfrm>
      </p:grpSpPr>
      <p:grpSp>
        <p:nvGrpSpPr>
          <p:cNvPr id="23" name="Group 22">
            <a:extLst>
              <a:ext uri="{FF2B5EF4-FFF2-40B4-BE49-F238E27FC236}">
                <a16:creationId xmlns:a16="http://schemas.microsoft.com/office/drawing/2014/main" id="{EF137A94-7F97-B5F4-4CD6-62F8FBE2ACEB}"/>
              </a:ext>
            </a:extLst>
          </p:cNvPr>
          <p:cNvGrpSpPr/>
          <p:nvPr/>
        </p:nvGrpSpPr>
        <p:grpSpPr>
          <a:xfrm>
            <a:off x="543164" y="3134152"/>
            <a:ext cx="431696" cy="423552"/>
            <a:chOff x="3147708" y="2413209"/>
            <a:chExt cx="768182" cy="768182"/>
          </a:xfrm>
          <a:solidFill>
            <a:srgbClr val="D29381"/>
          </a:solidFill>
        </p:grpSpPr>
        <p:sp>
          <p:nvSpPr>
            <p:cNvPr id="24" name="Rectangle 23">
              <a:extLst>
                <a:ext uri="{FF2B5EF4-FFF2-40B4-BE49-F238E27FC236}">
                  <a16:creationId xmlns:a16="http://schemas.microsoft.com/office/drawing/2014/main" id="{39EC2E6B-28EA-638C-BDFA-2ED00E98263F}"/>
                </a:ext>
              </a:extLst>
            </p:cNvPr>
            <p:cNvSpPr/>
            <p:nvPr/>
          </p:nvSpPr>
          <p:spPr>
            <a:xfrm>
              <a:off x="3147708" y="2413209"/>
              <a:ext cx="768182" cy="76818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u="sng">
                <a:solidFill>
                  <a:srgbClr val="D29381"/>
                </a:solidFill>
              </a:endParaRPr>
            </a:p>
          </p:txBody>
        </p:sp>
        <p:pic>
          <p:nvPicPr>
            <p:cNvPr id="25" name="Graphic 24" descr="Fingerprint with solid fill">
              <a:extLst>
                <a:ext uri="{FF2B5EF4-FFF2-40B4-BE49-F238E27FC236}">
                  <a16:creationId xmlns:a16="http://schemas.microsoft.com/office/drawing/2014/main" id="{7DAC1EBD-56A5-F35F-8D32-74F473F1DA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98424" y="2463923"/>
              <a:ext cx="666750" cy="666750"/>
            </a:xfrm>
            <a:prstGeom prst="rect">
              <a:avLst/>
            </a:prstGeom>
          </p:spPr>
        </p:pic>
      </p:grpSp>
      <p:sp>
        <p:nvSpPr>
          <p:cNvPr id="6" name="Rectangle 5">
            <a:extLst>
              <a:ext uri="{FF2B5EF4-FFF2-40B4-BE49-F238E27FC236}">
                <a16:creationId xmlns:a16="http://schemas.microsoft.com/office/drawing/2014/main" id="{5C61F96B-4C9D-04B7-6375-1317B1229F86}"/>
              </a:ext>
            </a:extLst>
          </p:cNvPr>
          <p:cNvSpPr/>
          <p:nvPr/>
        </p:nvSpPr>
        <p:spPr>
          <a:xfrm>
            <a:off x="0" y="5988205"/>
            <a:ext cx="12192000" cy="869795"/>
          </a:xfrm>
          <a:prstGeom prst="rect">
            <a:avLst/>
          </a:prstGeom>
          <a:solidFill>
            <a:srgbClr val="884D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884D5F"/>
              </a:solidFill>
            </a:endParaRPr>
          </a:p>
        </p:txBody>
      </p:sp>
      <p:sp>
        <p:nvSpPr>
          <p:cNvPr id="7" name="TextBox 6">
            <a:extLst>
              <a:ext uri="{FF2B5EF4-FFF2-40B4-BE49-F238E27FC236}">
                <a16:creationId xmlns:a16="http://schemas.microsoft.com/office/drawing/2014/main" id="{5D4E46C9-DAB2-C619-9390-83694AE7DC0E}"/>
              </a:ext>
            </a:extLst>
          </p:cNvPr>
          <p:cNvSpPr txBox="1"/>
          <p:nvPr/>
        </p:nvSpPr>
        <p:spPr>
          <a:xfrm>
            <a:off x="390526" y="6192269"/>
            <a:ext cx="4514850" cy="400110"/>
          </a:xfrm>
          <a:prstGeom prst="rect">
            <a:avLst/>
          </a:prstGeom>
          <a:noFill/>
        </p:spPr>
        <p:txBody>
          <a:bodyPr wrap="square" rtlCol="0">
            <a:spAutoFit/>
          </a:bodyPr>
          <a:lstStyle/>
          <a:p>
            <a:r>
              <a:rPr lang="en-US" sz="2000" dirty="0">
                <a:solidFill>
                  <a:schemeClr val="bg1"/>
                </a:solidFill>
                <a:latin typeface="+mj-lt"/>
                <a:ea typeface="Lato Light" panose="020F0502020204030203" pitchFamily="34" charset="0"/>
                <a:cs typeface="Browallia New" panose="020B0604020202020204" pitchFamily="34" charset="-34"/>
              </a:rPr>
              <a:t>ABPdN Journal Club December 2024</a:t>
            </a:r>
          </a:p>
        </p:txBody>
      </p:sp>
      <p:sp>
        <p:nvSpPr>
          <p:cNvPr id="8" name="TextBox 7">
            <a:extLst>
              <a:ext uri="{FF2B5EF4-FFF2-40B4-BE49-F238E27FC236}">
                <a16:creationId xmlns:a16="http://schemas.microsoft.com/office/drawing/2014/main" id="{C33B6D31-1657-46AB-50A3-BAD3FFF61BB2}"/>
              </a:ext>
            </a:extLst>
          </p:cNvPr>
          <p:cNvSpPr txBox="1"/>
          <p:nvPr/>
        </p:nvSpPr>
        <p:spPr>
          <a:xfrm>
            <a:off x="390525" y="476250"/>
            <a:ext cx="9429750" cy="646331"/>
          </a:xfrm>
          <a:prstGeom prst="rect">
            <a:avLst/>
          </a:prstGeom>
          <a:noFill/>
        </p:spPr>
        <p:txBody>
          <a:bodyPr wrap="square" rtlCol="0">
            <a:spAutoFit/>
          </a:bodyPr>
          <a:lstStyle/>
          <a:p>
            <a:r>
              <a:rPr lang="en-US" sz="3600" b="1" dirty="0">
                <a:latin typeface="Lato "/>
              </a:rPr>
              <a:t>Understanding </a:t>
            </a:r>
            <a:r>
              <a:rPr lang="en-US" sz="3600" b="1" dirty="0">
                <a:solidFill>
                  <a:srgbClr val="D29381"/>
                </a:solidFill>
                <a:latin typeface="Lato "/>
              </a:rPr>
              <a:t>Philosophy of Psychiatry </a:t>
            </a:r>
          </a:p>
        </p:txBody>
      </p:sp>
      <p:grpSp>
        <p:nvGrpSpPr>
          <p:cNvPr id="13" name="Group 12">
            <a:extLst>
              <a:ext uri="{FF2B5EF4-FFF2-40B4-BE49-F238E27FC236}">
                <a16:creationId xmlns:a16="http://schemas.microsoft.com/office/drawing/2014/main" id="{C818B40F-ACAB-F43E-0729-48D9C48F0C4C}"/>
              </a:ext>
            </a:extLst>
          </p:cNvPr>
          <p:cNvGrpSpPr/>
          <p:nvPr/>
        </p:nvGrpSpPr>
        <p:grpSpPr>
          <a:xfrm>
            <a:off x="10782300" y="6370056"/>
            <a:ext cx="942975" cy="171450"/>
            <a:chOff x="1485900" y="3009900"/>
            <a:chExt cx="942975" cy="171450"/>
          </a:xfrm>
          <a:solidFill>
            <a:srgbClr val="D29381"/>
          </a:solidFill>
        </p:grpSpPr>
        <p:sp>
          <p:nvSpPr>
            <p:cNvPr id="9" name="Rectangle 8">
              <a:extLst>
                <a:ext uri="{FF2B5EF4-FFF2-40B4-BE49-F238E27FC236}">
                  <a16:creationId xmlns:a16="http://schemas.microsoft.com/office/drawing/2014/main" id="{4F21D826-2F28-FF90-938E-09ACB74C73BB}"/>
                </a:ext>
              </a:extLst>
            </p:cNvPr>
            <p:cNvSpPr/>
            <p:nvPr/>
          </p:nvSpPr>
          <p:spPr>
            <a:xfrm>
              <a:off x="1485900"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1F39B0D-9A58-FA01-AFEA-4C752CBFECB2}"/>
                </a:ext>
              </a:extLst>
            </p:cNvPr>
            <p:cNvSpPr/>
            <p:nvPr/>
          </p:nvSpPr>
          <p:spPr>
            <a:xfrm>
              <a:off x="1743075"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F666797-225E-FC76-67CD-44D2733C624A}"/>
                </a:ext>
              </a:extLst>
            </p:cNvPr>
            <p:cNvSpPr/>
            <p:nvPr/>
          </p:nvSpPr>
          <p:spPr>
            <a:xfrm>
              <a:off x="2000250"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08D9275-2EA4-11B2-844F-A3EDA552C879}"/>
                </a:ext>
              </a:extLst>
            </p:cNvPr>
            <p:cNvSpPr/>
            <p:nvPr/>
          </p:nvSpPr>
          <p:spPr>
            <a:xfrm>
              <a:off x="2257425"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D3721D9A-A721-60A1-9C4C-D05085FB9925}"/>
              </a:ext>
            </a:extLst>
          </p:cNvPr>
          <p:cNvGrpSpPr/>
          <p:nvPr/>
        </p:nvGrpSpPr>
        <p:grpSpPr>
          <a:xfrm>
            <a:off x="571665" y="1814253"/>
            <a:ext cx="431696" cy="423552"/>
            <a:chOff x="2314575" y="3702424"/>
            <a:chExt cx="768182" cy="768182"/>
          </a:xfrm>
        </p:grpSpPr>
        <p:sp>
          <p:nvSpPr>
            <p:cNvPr id="21" name="Rectangle 20">
              <a:extLst>
                <a:ext uri="{FF2B5EF4-FFF2-40B4-BE49-F238E27FC236}">
                  <a16:creationId xmlns:a16="http://schemas.microsoft.com/office/drawing/2014/main" id="{2FCD35CD-7741-2694-C6EA-87F07499070A}"/>
                </a:ext>
              </a:extLst>
            </p:cNvPr>
            <p:cNvSpPr/>
            <p:nvPr/>
          </p:nvSpPr>
          <p:spPr>
            <a:xfrm>
              <a:off x="2314575" y="3702424"/>
              <a:ext cx="768182" cy="768182"/>
            </a:xfrm>
            <a:prstGeom prst="rect">
              <a:avLst/>
            </a:prstGeom>
            <a:solidFill>
              <a:srgbClr val="884D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Fingerprint with solid fill">
              <a:extLst>
                <a:ext uri="{FF2B5EF4-FFF2-40B4-BE49-F238E27FC236}">
                  <a16:creationId xmlns:a16="http://schemas.microsoft.com/office/drawing/2014/main" id="{4E47236C-25B8-2F34-ABA5-06EA100EA6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65291" y="3753140"/>
              <a:ext cx="666750" cy="666750"/>
            </a:xfrm>
            <a:prstGeom prst="rect">
              <a:avLst/>
            </a:prstGeom>
          </p:spPr>
        </p:pic>
      </p:grpSp>
      <p:sp>
        <p:nvSpPr>
          <p:cNvPr id="14" name="TextBox 13">
            <a:extLst>
              <a:ext uri="{FF2B5EF4-FFF2-40B4-BE49-F238E27FC236}">
                <a16:creationId xmlns:a16="http://schemas.microsoft.com/office/drawing/2014/main" id="{3B75C564-C567-8693-3BE3-02E23EBE44D2}"/>
              </a:ext>
            </a:extLst>
          </p:cNvPr>
          <p:cNvSpPr txBox="1"/>
          <p:nvPr/>
        </p:nvSpPr>
        <p:spPr>
          <a:xfrm>
            <a:off x="1352550" y="1757103"/>
            <a:ext cx="9944100" cy="4401205"/>
          </a:xfrm>
          <a:prstGeom prst="rect">
            <a:avLst/>
          </a:prstGeom>
          <a:noFill/>
        </p:spPr>
        <p:txBody>
          <a:bodyPr wrap="square">
            <a:spAutoFit/>
          </a:bodyPr>
          <a:lstStyle/>
          <a:p>
            <a:r>
              <a:rPr lang="en-US" sz="2800" dirty="0">
                <a:solidFill>
                  <a:schemeClr val="accent1">
                    <a:lumMod val="50000"/>
                  </a:schemeClr>
                </a:solidFill>
              </a:rPr>
              <a:t>Philosophy of psychiatry explores how we define, understand, and treat mental health conditions</a:t>
            </a:r>
          </a:p>
          <a:p>
            <a:endParaRPr lang="en-US" sz="2800" dirty="0">
              <a:solidFill>
                <a:schemeClr val="accent1">
                  <a:lumMod val="50000"/>
                </a:schemeClr>
              </a:solidFill>
            </a:endParaRPr>
          </a:p>
          <a:p>
            <a:r>
              <a:rPr lang="en-US" sz="2800" dirty="0">
                <a:solidFill>
                  <a:schemeClr val="accent1">
                    <a:lumMod val="50000"/>
                  </a:schemeClr>
                </a:solidFill>
              </a:rPr>
              <a:t>This includes conceptual debates around questions such as: </a:t>
            </a:r>
          </a:p>
          <a:p>
            <a:pPr marL="457200" indent="-457200">
              <a:buFont typeface="Arial" panose="020B0604020202020204" pitchFamily="34" charset="0"/>
              <a:buChar char="•"/>
            </a:pPr>
            <a:r>
              <a:rPr lang="en-US" sz="2800" dirty="0">
                <a:solidFill>
                  <a:schemeClr val="accent1">
                    <a:lumMod val="50000"/>
                  </a:schemeClr>
                </a:solidFill>
              </a:rPr>
              <a:t>What is the nature of mental disorders?</a:t>
            </a:r>
          </a:p>
          <a:p>
            <a:pPr marL="457200" indent="-457200">
              <a:buFont typeface="Arial" panose="020B0604020202020204" pitchFamily="34" charset="0"/>
              <a:buChar char="•"/>
            </a:pPr>
            <a:r>
              <a:rPr lang="en-US" sz="2800" dirty="0">
                <a:solidFill>
                  <a:schemeClr val="accent1">
                    <a:lumMod val="50000"/>
                  </a:schemeClr>
                </a:solidFill>
              </a:rPr>
              <a:t>How do we best define and diagnose them?</a:t>
            </a:r>
          </a:p>
          <a:p>
            <a:pPr marL="457200" indent="-457200">
              <a:buFont typeface="Arial" panose="020B0604020202020204" pitchFamily="34" charset="0"/>
              <a:buChar char="•"/>
            </a:pPr>
            <a:r>
              <a:rPr lang="en-US" sz="2800" dirty="0">
                <a:solidFill>
                  <a:schemeClr val="accent1">
                    <a:lumMod val="50000"/>
                  </a:schemeClr>
                </a:solidFill>
              </a:rPr>
              <a:t>To what degree are diagnoses in the brain vs in the mind?</a:t>
            </a:r>
          </a:p>
          <a:p>
            <a:pPr marL="457200" indent="-457200">
              <a:buFont typeface="Arial" panose="020B0604020202020204" pitchFamily="34" charset="0"/>
              <a:buChar char="•"/>
            </a:pPr>
            <a:r>
              <a:rPr lang="en-US" sz="2800" dirty="0">
                <a:solidFill>
                  <a:schemeClr val="accent1">
                    <a:lumMod val="50000"/>
                  </a:schemeClr>
                </a:solidFill>
              </a:rPr>
              <a:t>What causes individuals to experience disorders?</a:t>
            </a:r>
          </a:p>
          <a:p>
            <a:pPr marL="457200" indent="-457200">
              <a:buFont typeface="Arial" panose="020B0604020202020204" pitchFamily="34" charset="0"/>
              <a:buChar char="•"/>
            </a:pPr>
            <a:r>
              <a:rPr lang="en-US" sz="2800" dirty="0">
                <a:solidFill>
                  <a:schemeClr val="accent1">
                    <a:lumMod val="50000"/>
                  </a:schemeClr>
                </a:solidFill>
              </a:rPr>
              <a:t>What are the impacts of our diagnoses on individuals?</a:t>
            </a:r>
          </a:p>
          <a:p>
            <a:endParaRPr lang="en-US" sz="2800" dirty="0">
              <a:solidFill>
                <a:schemeClr val="accent1">
                  <a:lumMod val="50000"/>
                </a:schemeClr>
              </a:solidFill>
            </a:endParaRPr>
          </a:p>
        </p:txBody>
      </p:sp>
    </p:spTree>
    <p:extLst>
      <p:ext uri="{BB962C8B-B14F-4D97-AF65-F5344CB8AC3E}">
        <p14:creationId xmlns:p14="http://schemas.microsoft.com/office/powerpoint/2010/main" val="246585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0A5A8-D225-E4A1-189F-F80B307A8797}"/>
            </a:ext>
          </a:extLst>
        </p:cNvPr>
        <p:cNvGrpSpPr/>
        <p:nvPr/>
      </p:nvGrpSpPr>
      <p:grpSpPr>
        <a:xfrm>
          <a:off x="0" y="0"/>
          <a:ext cx="0" cy="0"/>
          <a:chOff x="0" y="0"/>
          <a:chExt cx="0" cy="0"/>
        </a:xfrm>
      </p:grpSpPr>
      <p:grpSp>
        <p:nvGrpSpPr>
          <p:cNvPr id="23" name="Group 22">
            <a:extLst>
              <a:ext uri="{FF2B5EF4-FFF2-40B4-BE49-F238E27FC236}">
                <a16:creationId xmlns:a16="http://schemas.microsoft.com/office/drawing/2014/main" id="{5C310C55-3F30-DD58-8889-FD3B1DEF218A}"/>
              </a:ext>
            </a:extLst>
          </p:cNvPr>
          <p:cNvGrpSpPr/>
          <p:nvPr/>
        </p:nvGrpSpPr>
        <p:grpSpPr>
          <a:xfrm>
            <a:off x="534889" y="3131841"/>
            <a:ext cx="431696" cy="423552"/>
            <a:chOff x="3147708" y="2413209"/>
            <a:chExt cx="768182" cy="768182"/>
          </a:xfrm>
          <a:solidFill>
            <a:srgbClr val="D29381"/>
          </a:solidFill>
        </p:grpSpPr>
        <p:sp>
          <p:nvSpPr>
            <p:cNvPr id="24" name="Rectangle 23">
              <a:extLst>
                <a:ext uri="{FF2B5EF4-FFF2-40B4-BE49-F238E27FC236}">
                  <a16:creationId xmlns:a16="http://schemas.microsoft.com/office/drawing/2014/main" id="{FEC2C1B3-7A4B-504D-5384-1A293136F23A}"/>
                </a:ext>
              </a:extLst>
            </p:cNvPr>
            <p:cNvSpPr/>
            <p:nvPr/>
          </p:nvSpPr>
          <p:spPr>
            <a:xfrm>
              <a:off x="3147708" y="2413209"/>
              <a:ext cx="768182" cy="76818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u="sng">
                <a:solidFill>
                  <a:srgbClr val="D29381"/>
                </a:solidFill>
              </a:endParaRPr>
            </a:p>
          </p:txBody>
        </p:sp>
        <p:pic>
          <p:nvPicPr>
            <p:cNvPr id="25" name="Graphic 24" descr="Fingerprint with solid fill">
              <a:extLst>
                <a:ext uri="{FF2B5EF4-FFF2-40B4-BE49-F238E27FC236}">
                  <a16:creationId xmlns:a16="http://schemas.microsoft.com/office/drawing/2014/main" id="{D19244E7-B840-D086-CF9D-609AB690A8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98424" y="2463923"/>
              <a:ext cx="666750" cy="666750"/>
            </a:xfrm>
            <a:prstGeom prst="rect">
              <a:avLst/>
            </a:prstGeom>
          </p:spPr>
        </p:pic>
      </p:grpSp>
      <p:sp>
        <p:nvSpPr>
          <p:cNvPr id="6" name="Rectangle 5">
            <a:extLst>
              <a:ext uri="{FF2B5EF4-FFF2-40B4-BE49-F238E27FC236}">
                <a16:creationId xmlns:a16="http://schemas.microsoft.com/office/drawing/2014/main" id="{2610CD21-6849-F5E3-5296-D57F831A4938}"/>
              </a:ext>
            </a:extLst>
          </p:cNvPr>
          <p:cNvSpPr/>
          <p:nvPr/>
        </p:nvSpPr>
        <p:spPr>
          <a:xfrm>
            <a:off x="0" y="5988205"/>
            <a:ext cx="12192000" cy="869795"/>
          </a:xfrm>
          <a:prstGeom prst="rect">
            <a:avLst/>
          </a:prstGeom>
          <a:solidFill>
            <a:srgbClr val="884D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884D5F"/>
              </a:solidFill>
            </a:endParaRPr>
          </a:p>
        </p:txBody>
      </p:sp>
      <p:sp>
        <p:nvSpPr>
          <p:cNvPr id="7" name="TextBox 6">
            <a:extLst>
              <a:ext uri="{FF2B5EF4-FFF2-40B4-BE49-F238E27FC236}">
                <a16:creationId xmlns:a16="http://schemas.microsoft.com/office/drawing/2014/main" id="{AAC33E14-A867-A906-95F8-8FBA30D7C4B4}"/>
              </a:ext>
            </a:extLst>
          </p:cNvPr>
          <p:cNvSpPr txBox="1"/>
          <p:nvPr/>
        </p:nvSpPr>
        <p:spPr>
          <a:xfrm>
            <a:off x="390526" y="6192269"/>
            <a:ext cx="4514850" cy="400110"/>
          </a:xfrm>
          <a:prstGeom prst="rect">
            <a:avLst/>
          </a:prstGeom>
          <a:noFill/>
        </p:spPr>
        <p:txBody>
          <a:bodyPr wrap="square" rtlCol="0">
            <a:spAutoFit/>
          </a:bodyPr>
          <a:lstStyle/>
          <a:p>
            <a:r>
              <a:rPr lang="en-US" sz="2000" dirty="0">
                <a:solidFill>
                  <a:schemeClr val="bg1"/>
                </a:solidFill>
                <a:latin typeface="+mj-lt"/>
                <a:ea typeface="Lato Light" panose="020F0502020204030203" pitchFamily="34" charset="0"/>
                <a:cs typeface="Browallia New" panose="020B0604020202020204" pitchFamily="34" charset="-34"/>
              </a:rPr>
              <a:t>ABPdN Journal Club December 2024</a:t>
            </a:r>
          </a:p>
        </p:txBody>
      </p:sp>
      <p:sp>
        <p:nvSpPr>
          <p:cNvPr id="8" name="TextBox 7">
            <a:extLst>
              <a:ext uri="{FF2B5EF4-FFF2-40B4-BE49-F238E27FC236}">
                <a16:creationId xmlns:a16="http://schemas.microsoft.com/office/drawing/2014/main" id="{FB3D9551-E326-F91C-B73B-53D4D820CB37}"/>
              </a:ext>
            </a:extLst>
          </p:cNvPr>
          <p:cNvSpPr txBox="1"/>
          <p:nvPr/>
        </p:nvSpPr>
        <p:spPr>
          <a:xfrm>
            <a:off x="390525" y="476250"/>
            <a:ext cx="9429750" cy="646331"/>
          </a:xfrm>
          <a:prstGeom prst="rect">
            <a:avLst/>
          </a:prstGeom>
          <a:noFill/>
        </p:spPr>
        <p:txBody>
          <a:bodyPr wrap="square" rtlCol="0">
            <a:spAutoFit/>
          </a:bodyPr>
          <a:lstStyle/>
          <a:p>
            <a:r>
              <a:rPr lang="en-US" sz="3600" b="1" dirty="0">
                <a:latin typeface="Lato "/>
              </a:rPr>
              <a:t>Implications for </a:t>
            </a:r>
            <a:r>
              <a:rPr lang="en-US" sz="3600" b="1" dirty="0">
                <a:solidFill>
                  <a:srgbClr val="D29381"/>
                </a:solidFill>
                <a:latin typeface="Lato "/>
              </a:rPr>
              <a:t>Clinical Practice</a:t>
            </a:r>
          </a:p>
        </p:txBody>
      </p:sp>
      <p:grpSp>
        <p:nvGrpSpPr>
          <p:cNvPr id="13" name="Group 12">
            <a:extLst>
              <a:ext uri="{FF2B5EF4-FFF2-40B4-BE49-F238E27FC236}">
                <a16:creationId xmlns:a16="http://schemas.microsoft.com/office/drawing/2014/main" id="{38BD4456-838F-E272-BD7C-4C438EC532AA}"/>
              </a:ext>
            </a:extLst>
          </p:cNvPr>
          <p:cNvGrpSpPr/>
          <p:nvPr/>
        </p:nvGrpSpPr>
        <p:grpSpPr>
          <a:xfrm>
            <a:off x="10782300" y="6370056"/>
            <a:ext cx="942975" cy="171450"/>
            <a:chOff x="1485900" y="3009900"/>
            <a:chExt cx="942975" cy="171450"/>
          </a:xfrm>
          <a:solidFill>
            <a:srgbClr val="D29381"/>
          </a:solidFill>
        </p:grpSpPr>
        <p:sp>
          <p:nvSpPr>
            <p:cNvPr id="9" name="Rectangle 8">
              <a:extLst>
                <a:ext uri="{FF2B5EF4-FFF2-40B4-BE49-F238E27FC236}">
                  <a16:creationId xmlns:a16="http://schemas.microsoft.com/office/drawing/2014/main" id="{82BAD473-3A9B-5505-6D74-ADD2CBA9B00E}"/>
                </a:ext>
              </a:extLst>
            </p:cNvPr>
            <p:cNvSpPr/>
            <p:nvPr/>
          </p:nvSpPr>
          <p:spPr>
            <a:xfrm>
              <a:off x="1485900"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AC2D7AD-3D6A-FE2A-1931-A428873776FE}"/>
                </a:ext>
              </a:extLst>
            </p:cNvPr>
            <p:cNvSpPr/>
            <p:nvPr/>
          </p:nvSpPr>
          <p:spPr>
            <a:xfrm>
              <a:off x="1743075"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22EBC57-3F3C-2BBC-B456-3423282980AE}"/>
                </a:ext>
              </a:extLst>
            </p:cNvPr>
            <p:cNvSpPr/>
            <p:nvPr/>
          </p:nvSpPr>
          <p:spPr>
            <a:xfrm>
              <a:off x="2000250"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167E24-F7C7-7B46-DDEA-03250B1C7006}"/>
                </a:ext>
              </a:extLst>
            </p:cNvPr>
            <p:cNvSpPr/>
            <p:nvPr/>
          </p:nvSpPr>
          <p:spPr>
            <a:xfrm>
              <a:off x="2257425"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09AC29B2-F495-48E3-A07F-0AEFF92CFA4A}"/>
              </a:ext>
            </a:extLst>
          </p:cNvPr>
          <p:cNvGrpSpPr/>
          <p:nvPr/>
        </p:nvGrpSpPr>
        <p:grpSpPr>
          <a:xfrm>
            <a:off x="534889" y="1694264"/>
            <a:ext cx="431696" cy="423552"/>
            <a:chOff x="2314575" y="3702424"/>
            <a:chExt cx="768182" cy="768182"/>
          </a:xfrm>
        </p:grpSpPr>
        <p:sp>
          <p:nvSpPr>
            <p:cNvPr id="21" name="Rectangle 20">
              <a:extLst>
                <a:ext uri="{FF2B5EF4-FFF2-40B4-BE49-F238E27FC236}">
                  <a16:creationId xmlns:a16="http://schemas.microsoft.com/office/drawing/2014/main" id="{6F4C4149-27EA-530D-0C05-C95BE566633C}"/>
                </a:ext>
              </a:extLst>
            </p:cNvPr>
            <p:cNvSpPr/>
            <p:nvPr/>
          </p:nvSpPr>
          <p:spPr>
            <a:xfrm>
              <a:off x="2314575" y="3702424"/>
              <a:ext cx="768182" cy="768182"/>
            </a:xfrm>
            <a:prstGeom prst="rect">
              <a:avLst/>
            </a:prstGeom>
            <a:solidFill>
              <a:srgbClr val="884D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Fingerprint with solid fill">
              <a:extLst>
                <a:ext uri="{FF2B5EF4-FFF2-40B4-BE49-F238E27FC236}">
                  <a16:creationId xmlns:a16="http://schemas.microsoft.com/office/drawing/2014/main" id="{09C320A2-2602-9C57-3B43-6EA47FC499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65291" y="3753140"/>
              <a:ext cx="666750" cy="666750"/>
            </a:xfrm>
            <a:prstGeom prst="rect">
              <a:avLst/>
            </a:prstGeom>
          </p:spPr>
        </p:pic>
      </p:grpSp>
      <p:sp>
        <p:nvSpPr>
          <p:cNvPr id="14" name="TextBox 13">
            <a:extLst>
              <a:ext uri="{FF2B5EF4-FFF2-40B4-BE49-F238E27FC236}">
                <a16:creationId xmlns:a16="http://schemas.microsoft.com/office/drawing/2014/main" id="{7554AA8A-18D2-7E4A-2E03-E640F6910596}"/>
              </a:ext>
            </a:extLst>
          </p:cNvPr>
          <p:cNvSpPr txBox="1"/>
          <p:nvPr/>
        </p:nvSpPr>
        <p:spPr>
          <a:xfrm>
            <a:off x="1352550" y="1501339"/>
            <a:ext cx="9944100" cy="4170372"/>
          </a:xfrm>
          <a:prstGeom prst="rect">
            <a:avLst/>
          </a:prstGeom>
          <a:noFill/>
        </p:spPr>
        <p:txBody>
          <a:bodyPr wrap="square">
            <a:spAutoFit/>
          </a:bodyPr>
          <a:lstStyle/>
          <a:p>
            <a:r>
              <a:rPr lang="en-US" sz="2800" dirty="0"/>
              <a:t>Integrating philosophical insights into psychiatry enhances the quality of care by combining evidence-based practices with patient-centered approaches. Key practical considerations:</a:t>
            </a:r>
          </a:p>
          <a:p>
            <a:r>
              <a:rPr lang="en-US" sz="1400" dirty="0"/>
              <a:t> </a:t>
            </a:r>
          </a:p>
          <a:p>
            <a:pPr marL="342900" indent="-342900">
              <a:buFont typeface="Arial" panose="020B0604020202020204" pitchFamily="34" charset="0"/>
              <a:buChar char="•"/>
            </a:pPr>
            <a:r>
              <a:rPr lang="en-US" sz="2400" b="1" dirty="0"/>
              <a:t>Values-based care</a:t>
            </a:r>
            <a:r>
              <a:rPr lang="en-US" sz="2400" dirty="0"/>
              <a:t>: Recognizing the role of personal and cultural values in shaping treatment decisions</a:t>
            </a:r>
          </a:p>
          <a:p>
            <a:r>
              <a:rPr lang="en-US" sz="1200" dirty="0"/>
              <a:t> </a:t>
            </a:r>
          </a:p>
          <a:p>
            <a:pPr marL="342900" indent="-342900">
              <a:buFont typeface="Arial" panose="020B0604020202020204" pitchFamily="34" charset="0"/>
              <a:buChar char="•"/>
            </a:pPr>
            <a:r>
              <a:rPr lang="en-US" sz="2400" b="1" dirty="0"/>
              <a:t>Lived experiences</a:t>
            </a:r>
            <a:r>
              <a:rPr lang="en-US" sz="2400" dirty="0"/>
              <a:t>: Incorporating patients’ narratives to better understand their conditions and tailor interventions</a:t>
            </a:r>
          </a:p>
          <a:p>
            <a:r>
              <a:rPr lang="en-US" sz="1100" dirty="0"/>
              <a:t> </a:t>
            </a:r>
          </a:p>
          <a:p>
            <a:pPr marL="342900" indent="-342900">
              <a:buFont typeface="Arial" panose="020B0604020202020204" pitchFamily="34" charset="0"/>
              <a:buChar char="•"/>
            </a:pPr>
            <a:r>
              <a:rPr lang="en-US" sz="2400" b="1" dirty="0"/>
              <a:t>Shared decision-making</a:t>
            </a:r>
            <a:r>
              <a:rPr lang="en-US" sz="2400" dirty="0"/>
              <a:t>: Involving patients in treatment planning fosters collaboration and aligns care with individual values and goals</a:t>
            </a:r>
          </a:p>
        </p:txBody>
      </p:sp>
    </p:spTree>
    <p:extLst>
      <p:ext uri="{BB962C8B-B14F-4D97-AF65-F5344CB8AC3E}">
        <p14:creationId xmlns:p14="http://schemas.microsoft.com/office/powerpoint/2010/main" val="496584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84D5F"/>
        </a:solidFill>
        <a:effectLst/>
      </p:bgPr>
    </p:bg>
    <p:spTree>
      <p:nvGrpSpPr>
        <p:cNvPr id="1" name="">
          <a:extLst>
            <a:ext uri="{FF2B5EF4-FFF2-40B4-BE49-F238E27FC236}">
              <a16:creationId xmlns:a16="http://schemas.microsoft.com/office/drawing/2014/main" id="{B0C55750-FEE9-14A8-3675-4B0CA40C52E7}"/>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D7A116C-D929-9CFC-BE19-3D32A6B52968}"/>
              </a:ext>
            </a:extLst>
          </p:cNvPr>
          <p:cNvSpPr/>
          <p:nvPr/>
        </p:nvSpPr>
        <p:spPr>
          <a:xfrm>
            <a:off x="0" y="5988205"/>
            <a:ext cx="12192000" cy="869795"/>
          </a:xfrm>
          <a:prstGeom prst="rect">
            <a:avLst/>
          </a:prstGeom>
          <a:solidFill>
            <a:srgbClr val="884D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884D5F"/>
              </a:solidFill>
            </a:endParaRPr>
          </a:p>
        </p:txBody>
      </p:sp>
      <p:sp>
        <p:nvSpPr>
          <p:cNvPr id="8" name="TextBox 7">
            <a:extLst>
              <a:ext uri="{FF2B5EF4-FFF2-40B4-BE49-F238E27FC236}">
                <a16:creationId xmlns:a16="http://schemas.microsoft.com/office/drawing/2014/main" id="{465F8BF9-64C0-5CB2-BE57-91D9F616078C}"/>
              </a:ext>
            </a:extLst>
          </p:cNvPr>
          <p:cNvSpPr txBox="1"/>
          <p:nvPr/>
        </p:nvSpPr>
        <p:spPr>
          <a:xfrm>
            <a:off x="390525" y="476250"/>
            <a:ext cx="9429750" cy="646331"/>
          </a:xfrm>
          <a:prstGeom prst="rect">
            <a:avLst/>
          </a:prstGeom>
          <a:noFill/>
        </p:spPr>
        <p:txBody>
          <a:bodyPr wrap="square" rtlCol="0">
            <a:spAutoFit/>
          </a:bodyPr>
          <a:lstStyle/>
          <a:p>
            <a:r>
              <a:rPr lang="en-US" sz="3600" b="1" dirty="0">
                <a:solidFill>
                  <a:schemeClr val="bg1"/>
                </a:solidFill>
                <a:latin typeface="Lato "/>
              </a:rPr>
              <a:t>Discussion Questions</a:t>
            </a:r>
          </a:p>
        </p:txBody>
      </p:sp>
      <p:grpSp>
        <p:nvGrpSpPr>
          <p:cNvPr id="13" name="Group 12">
            <a:extLst>
              <a:ext uri="{FF2B5EF4-FFF2-40B4-BE49-F238E27FC236}">
                <a16:creationId xmlns:a16="http://schemas.microsoft.com/office/drawing/2014/main" id="{1072F6F9-A8DB-42C4-DCC5-58422100ED41}"/>
              </a:ext>
            </a:extLst>
          </p:cNvPr>
          <p:cNvGrpSpPr/>
          <p:nvPr/>
        </p:nvGrpSpPr>
        <p:grpSpPr>
          <a:xfrm>
            <a:off x="10782300" y="6370056"/>
            <a:ext cx="942975" cy="171450"/>
            <a:chOff x="1485900" y="3009900"/>
            <a:chExt cx="942975" cy="171450"/>
          </a:xfrm>
          <a:solidFill>
            <a:srgbClr val="D29381"/>
          </a:solidFill>
        </p:grpSpPr>
        <p:sp>
          <p:nvSpPr>
            <p:cNvPr id="9" name="Rectangle 8">
              <a:extLst>
                <a:ext uri="{FF2B5EF4-FFF2-40B4-BE49-F238E27FC236}">
                  <a16:creationId xmlns:a16="http://schemas.microsoft.com/office/drawing/2014/main" id="{B76B526B-975F-3F8A-FF58-42B268B0B586}"/>
                </a:ext>
              </a:extLst>
            </p:cNvPr>
            <p:cNvSpPr/>
            <p:nvPr/>
          </p:nvSpPr>
          <p:spPr>
            <a:xfrm>
              <a:off x="1485900"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0B32589-D118-5BF6-064F-C4ED944626A2}"/>
                </a:ext>
              </a:extLst>
            </p:cNvPr>
            <p:cNvSpPr/>
            <p:nvPr/>
          </p:nvSpPr>
          <p:spPr>
            <a:xfrm>
              <a:off x="1743075"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9035E49-1D68-946D-91A0-5B3B794EC5A5}"/>
                </a:ext>
              </a:extLst>
            </p:cNvPr>
            <p:cNvSpPr/>
            <p:nvPr/>
          </p:nvSpPr>
          <p:spPr>
            <a:xfrm>
              <a:off x="2000250"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C5E4276-9A75-2AD8-2C4A-EC65596FC6D4}"/>
                </a:ext>
              </a:extLst>
            </p:cNvPr>
            <p:cNvSpPr/>
            <p:nvPr/>
          </p:nvSpPr>
          <p:spPr>
            <a:xfrm>
              <a:off x="2257425"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4A3389DD-FCE2-CE12-51F1-E35CDF1E3899}"/>
              </a:ext>
            </a:extLst>
          </p:cNvPr>
          <p:cNvSpPr txBox="1"/>
          <p:nvPr/>
        </p:nvSpPr>
        <p:spPr>
          <a:xfrm>
            <a:off x="617837" y="1360177"/>
            <a:ext cx="11107437" cy="5232202"/>
          </a:xfrm>
          <a:prstGeom prst="rect">
            <a:avLst/>
          </a:prstGeom>
          <a:noFill/>
        </p:spPr>
        <p:txBody>
          <a:bodyPr wrap="square" rtlCol="0">
            <a:spAutoFit/>
          </a:bodyPr>
          <a:lstStyle/>
          <a:p>
            <a:pPr marL="342900" indent="-342900">
              <a:buFont typeface="+mj-lt"/>
              <a:buAutoNum type="arabicPeriod"/>
            </a:pPr>
            <a:r>
              <a:rPr lang="en-US" sz="2400" dirty="0">
                <a:solidFill>
                  <a:schemeClr val="bg1"/>
                </a:solidFill>
              </a:rPr>
              <a:t>When do you consider a behavior or experience to cross the line from being a “difference” to being a “disorder”?</a:t>
            </a:r>
            <a:br>
              <a:rPr lang="en-US" sz="2400" dirty="0">
                <a:solidFill>
                  <a:schemeClr val="bg1"/>
                </a:solidFill>
              </a:rPr>
            </a:br>
            <a:r>
              <a:rPr lang="en-US" sz="1200" dirty="0">
                <a:solidFill>
                  <a:schemeClr val="bg1"/>
                </a:solidFill>
              </a:rPr>
              <a:t> </a:t>
            </a:r>
          </a:p>
          <a:p>
            <a:pPr marL="342900" indent="-342900">
              <a:buFont typeface="+mj-lt"/>
              <a:buAutoNum type="arabicPeriod"/>
            </a:pPr>
            <a:r>
              <a:rPr lang="en-US" sz="2400" dirty="0">
                <a:solidFill>
                  <a:srgbClr val="D29381"/>
                </a:solidFill>
              </a:rPr>
              <a:t>How do you approach situations where diagnostic labels seem to both help and harm your clients? </a:t>
            </a:r>
            <a:br>
              <a:rPr lang="en-US" sz="2400" dirty="0">
                <a:solidFill>
                  <a:schemeClr val="bg1"/>
                </a:solidFill>
              </a:rPr>
            </a:br>
            <a:r>
              <a:rPr lang="en-US" sz="1400" dirty="0">
                <a:solidFill>
                  <a:schemeClr val="bg1"/>
                </a:solidFill>
              </a:rPr>
              <a:t> </a:t>
            </a:r>
          </a:p>
          <a:p>
            <a:pPr marL="342900" indent="-342900">
              <a:buFont typeface="+mj-lt"/>
              <a:buAutoNum type="arabicPeriod"/>
            </a:pPr>
            <a:r>
              <a:rPr lang="en-US" sz="2400" dirty="0">
                <a:solidFill>
                  <a:schemeClr val="bg1"/>
                </a:solidFill>
              </a:rPr>
              <a:t>Have you ever felt torn between diagnosing based on criteria versus addressing the client’s lived experience? How do you balance the two?</a:t>
            </a:r>
            <a:br>
              <a:rPr lang="en-US" sz="2400" dirty="0">
                <a:solidFill>
                  <a:schemeClr val="bg1"/>
                </a:solidFill>
              </a:rPr>
            </a:br>
            <a:r>
              <a:rPr lang="en-US" sz="1400" dirty="0">
                <a:solidFill>
                  <a:schemeClr val="bg1"/>
                </a:solidFill>
              </a:rPr>
              <a:t> </a:t>
            </a:r>
          </a:p>
          <a:p>
            <a:pPr marL="342900" indent="-342900">
              <a:buFont typeface="+mj-lt"/>
              <a:buAutoNum type="arabicPeriod"/>
            </a:pPr>
            <a:r>
              <a:rPr lang="en-US" sz="2400" dirty="0">
                <a:solidFill>
                  <a:srgbClr val="D29381"/>
                </a:solidFill>
              </a:rPr>
              <a:t>How might technology, such as apps or wearable devices, shape the way we think about and define mental health in the future?</a:t>
            </a:r>
            <a:br>
              <a:rPr lang="en-US" sz="2400" dirty="0">
                <a:solidFill>
                  <a:schemeClr val="bg1"/>
                </a:solidFill>
              </a:rPr>
            </a:br>
            <a:r>
              <a:rPr lang="en-US" sz="1400" dirty="0">
                <a:solidFill>
                  <a:schemeClr val="bg1"/>
                </a:solidFill>
              </a:rPr>
              <a:t> </a:t>
            </a:r>
          </a:p>
          <a:p>
            <a:pPr marL="342900" indent="-342900">
              <a:buFont typeface="+mj-lt"/>
              <a:buAutoNum type="arabicPeriod"/>
            </a:pPr>
            <a:r>
              <a:rPr lang="en-US" sz="2400" dirty="0">
                <a:solidFill>
                  <a:schemeClr val="bg1"/>
                </a:solidFill>
              </a:rPr>
              <a:t>What would you change about the current diagnostic frameworks (e.g., DSM, ICD) to make them more useful or accurate?</a:t>
            </a:r>
          </a:p>
          <a:p>
            <a:pPr marL="342900" indent="-342900">
              <a:buFont typeface="+mj-lt"/>
              <a:buAutoNum type="arabicPeriod"/>
            </a:pPr>
            <a:endParaRPr lang="en-US" sz="2800" dirty="0">
              <a:solidFill>
                <a:schemeClr val="bg1"/>
              </a:solidFill>
            </a:endParaRPr>
          </a:p>
        </p:txBody>
      </p:sp>
    </p:spTree>
    <p:extLst>
      <p:ext uri="{BB962C8B-B14F-4D97-AF65-F5344CB8AC3E}">
        <p14:creationId xmlns:p14="http://schemas.microsoft.com/office/powerpoint/2010/main" val="71277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9822E-41C5-5C44-DE36-4BE8BA6A5E67}"/>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72313EC-DECF-965C-0642-DB1D7E34954B}"/>
              </a:ext>
            </a:extLst>
          </p:cNvPr>
          <p:cNvSpPr/>
          <p:nvPr/>
        </p:nvSpPr>
        <p:spPr>
          <a:xfrm>
            <a:off x="0" y="5988205"/>
            <a:ext cx="12192000" cy="869795"/>
          </a:xfrm>
          <a:prstGeom prst="rect">
            <a:avLst/>
          </a:prstGeom>
          <a:solidFill>
            <a:srgbClr val="884D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884D5F"/>
              </a:solidFill>
            </a:endParaRPr>
          </a:p>
        </p:txBody>
      </p:sp>
      <p:sp>
        <p:nvSpPr>
          <p:cNvPr id="7" name="TextBox 6">
            <a:extLst>
              <a:ext uri="{FF2B5EF4-FFF2-40B4-BE49-F238E27FC236}">
                <a16:creationId xmlns:a16="http://schemas.microsoft.com/office/drawing/2014/main" id="{4A4C5EFE-AC3D-18EE-3309-2D265E5C2181}"/>
              </a:ext>
            </a:extLst>
          </p:cNvPr>
          <p:cNvSpPr txBox="1"/>
          <p:nvPr/>
        </p:nvSpPr>
        <p:spPr>
          <a:xfrm>
            <a:off x="390526" y="6192269"/>
            <a:ext cx="4514850" cy="400110"/>
          </a:xfrm>
          <a:prstGeom prst="rect">
            <a:avLst/>
          </a:prstGeom>
          <a:noFill/>
        </p:spPr>
        <p:txBody>
          <a:bodyPr wrap="square" rtlCol="0">
            <a:spAutoFit/>
          </a:bodyPr>
          <a:lstStyle/>
          <a:p>
            <a:r>
              <a:rPr lang="en-US" sz="2000" dirty="0">
                <a:solidFill>
                  <a:schemeClr val="bg1"/>
                </a:solidFill>
                <a:latin typeface="+mj-lt"/>
                <a:ea typeface="Lato Light" panose="020F0502020204030203" pitchFamily="34" charset="0"/>
                <a:cs typeface="Browallia New" panose="020B0604020202020204" pitchFamily="34" charset="-34"/>
              </a:rPr>
              <a:t>ABPdN Journal Club December 2024</a:t>
            </a:r>
          </a:p>
        </p:txBody>
      </p:sp>
      <p:sp>
        <p:nvSpPr>
          <p:cNvPr id="8" name="TextBox 7">
            <a:extLst>
              <a:ext uri="{FF2B5EF4-FFF2-40B4-BE49-F238E27FC236}">
                <a16:creationId xmlns:a16="http://schemas.microsoft.com/office/drawing/2014/main" id="{5855AC82-AAA4-5739-F444-140CBC1D82F6}"/>
              </a:ext>
            </a:extLst>
          </p:cNvPr>
          <p:cNvSpPr txBox="1"/>
          <p:nvPr/>
        </p:nvSpPr>
        <p:spPr>
          <a:xfrm>
            <a:off x="390525" y="476250"/>
            <a:ext cx="9429750" cy="646331"/>
          </a:xfrm>
          <a:prstGeom prst="rect">
            <a:avLst/>
          </a:prstGeom>
          <a:noFill/>
        </p:spPr>
        <p:txBody>
          <a:bodyPr wrap="square" rtlCol="0">
            <a:spAutoFit/>
          </a:bodyPr>
          <a:lstStyle/>
          <a:p>
            <a:r>
              <a:rPr lang="en-US" sz="3600" b="1" dirty="0">
                <a:latin typeface="Lato "/>
              </a:rPr>
              <a:t>More Info: </a:t>
            </a:r>
            <a:r>
              <a:rPr lang="en-US" sz="3600" b="1" dirty="0">
                <a:solidFill>
                  <a:srgbClr val="D29381"/>
                </a:solidFill>
                <a:latin typeface="Lato "/>
              </a:rPr>
              <a:t>A Few Recommendations</a:t>
            </a:r>
            <a:endParaRPr lang="en-US" sz="3600" b="1" dirty="0">
              <a:latin typeface="Lato "/>
            </a:endParaRPr>
          </a:p>
        </p:txBody>
      </p:sp>
      <p:grpSp>
        <p:nvGrpSpPr>
          <p:cNvPr id="13" name="Group 12">
            <a:extLst>
              <a:ext uri="{FF2B5EF4-FFF2-40B4-BE49-F238E27FC236}">
                <a16:creationId xmlns:a16="http://schemas.microsoft.com/office/drawing/2014/main" id="{24E64661-7DB7-03BA-3791-2912738143F5}"/>
              </a:ext>
            </a:extLst>
          </p:cNvPr>
          <p:cNvGrpSpPr/>
          <p:nvPr/>
        </p:nvGrpSpPr>
        <p:grpSpPr>
          <a:xfrm>
            <a:off x="10782300" y="6370056"/>
            <a:ext cx="942975" cy="171450"/>
            <a:chOff x="1485900" y="3009900"/>
            <a:chExt cx="942975" cy="171450"/>
          </a:xfrm>
          <a:solidFill>
            <a:srgbClr val="D29381"/>
          </a:solidFill>
        </p:grpSpPr>
        <p:sp>
          <p:nvSpPr>
            <p:cNvPr id="9" name="Rectangle 8">
              <a:extLst>
                <a:ext uri="{FF2B5EF4-FFF2-40B4-BE49-F238E27FC236}">
                  <a16:creationId xmlns:a16="http://schemas.microsoft.com/office/drawing/2014/main" id="{754CB9D6-4BC6-D716-E36D-1124DD1EA898}"/>
                </a:ext>
              </a:extLst>
            </p:cNvPr>
            <p:cNvSpPr/>
            <p:nvPr/>
          </p:nvSpPr>
          <p:spPr>
            <a:xfrm>
              <a:off x="1485900"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69F182A-70C5-01FC-DB81-DFB8E56CD227}"/>
                </a:ext>
              </a:extLst>
            </p:cNvPr>
            <p:cNvSpPr/>
            <p:nvPr/>
          </p:nvSpPr>
          <p:spPr>
            <a:xfrm>
              <a:off x="1743075"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9086718-A174-B8C6-A9D4-9DA27F485152}"/>
                </a:ext>
              </a:extLst>
            </p:cNvPr>
            <p:cNvSpPr/>
            <p:nvPr/>
          </p:nvSpPr>
          <p:spPr>
            <a:xfrm>
              <a:off x="2000250"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412EE5-A69A-9D59-A966-BF0B1723A112}"/>
                </a:ext>
              </a:extLst>
            </p:cNvPr>
            <p:cNvSpPr/>
            <p:nvPr/>
          </p:nvSpPr>
          <p:spPr>
            <a:xfrm>
              <a:off x="2257425"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98" name="Picture 2">
            <a:extLst>
              <a:ext uri="{FF2B5EF4-FFF2-40B4-BE49-F238E27FC236}">
                <a16:creationId xmlns:a16="http://schemas.microsoft.com/office/drawing/2014/main" id="{A418A5FF-2F2D-6DEE-666C-7D489181D6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3459" y="1523074"/>
            <a:ext cx="2087005" cy="31305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67F1594-C3A1-7F82-CA7C-6350187EF4E3}"/>
              </a:ext>
            </a:extLst>
          </p:cNvPr>
          <p:cNvSpPr txBox="1"/>
          <p:nvPr/>
        </p:nvSpPr>
        <p:spPr>
          <a:xfrm>
            <a:off x="-165670" y="5221363"/>
            <a:ext cx="5065262" cy="461665"/>
          </a:xfrm>
          <a:prstGeom prst="rect">
            <a:avLst/>
          </a:prstGeom>
          <a:noFill/>
        </p:spPr>
        <p:txBody>
          <a:bodyPr wrap="square">
            <a:spAutoFit/>
          </a:bodyPr>
          <a:lstStyle/>
          <a:p>
            <a:pPr algn="ctr"/>
            <a:r>
              <a:rPr lang="en-US" sz="2400" b="1" dirty="0">
                <a:solidFill>
                  <a:srgbClr val="884D5F"/>
                </a:solidFill>
              </a:rPr>
              <a:t>Philosophy of Psychiatry</a:t>
            </a:r>
          </a:p>
        </p:txBody>
      </p:sp>
      <p:sp>
        <p:nvSpPr>
          <p:cNvPr id="4" name="TextBox 3">
            <a:extLst>
              <a:ext uri="{FF2B5EF4-FFF2-40B4-BE49-F238E27FC236}">
                <a16:creationId xmlns:a16="http://schemas.microsoft.com/office/drawing/2014/main" id="{EDD0EB79-85E6-2146-F736-C51DD48DE471}"/>
              </a:ext>
            </a:extLst>
          </p:cNvPr>
          <p:cNvSpPr txBox="1"/>
          <p:nvPr/>
        </p:nvSpPr>
        <p:spPr>
          <a:xfrm>
            <a:off x="3897248" y="5221363"/>
            <a:ext cx="5065262" cy="461665"/>
          </a:xfrm>
          <a:prstGeom prst="rect">
            <a:avLst/>
          </a:prstGeom>
          <a:noFill/>
        </p:spPr>
        <p:txBody>
          <a:bodyPr wrap="square">
            <a:spAutoFit/>
          </a:bodyPr>
          <a:lstStyle/>
          <a:p>
            <a:pPr algn="ctr"/>
            <a:r>
              <a:rPr lang="en-US" sz="2400" b="1" dirty="0">
                <a:solidFill>
                  <a:srgbClr val="884D5F"/>
                </a:solidFill>
              </a:rPr>
              <a:t>Embodied Cognition</a:t>
            </a:r>
          </a:p>
        </p:txBody>
      </p:sp>
      <p:pic>
        <p:nvPicPr>
          <p:cNvPr id="15" name="Picture 14">
            <a:extLst>
              <a:ext uri="{FF2B5EF4-FFF2-40B4-BE49-F238E27FC236}">
                <a16:creationId xmlns:a16="http://schemas.microsoft.com/office/drawing/2014/main" id="{6208B16E-E4F5-BAA5-B567-32D7E4941020}"/>
              </a:ext>
            </a:extLst>
          </p:cNvPr>
          <p:cNvPicPr>
            <a:picLocks noChangeAspect="1"/>
          </p:cNvPicPr>
          <p:nvPr/>
        </p:nvPicPr>
        <p:blipFill>
          <a:blip r:embed="rId4"/>
          <a:stretch>
            <a:fillRect/>
          </a:stretch>
        </p:blipFill>
        <p:spPr>
          <a:xfrm>
            <a:off x="8757334" y="1120040"/>
            <a:ext cx="2882216" cy="3800724"/>
          </a:xfrm>
          <a:prstGeom prst="rect">
            <a:avLst/>
          </a:prstGeom>
        </p:spPr>
      </p:pic>
      <p:sp>
        <p:nvSpPr>
          <p:cNvPr id="17" name="TextBox 16">
            <a:extLst>
              <a:ext uri="{FF2B5EF4-FFF2-40B4-BE49-F238E27FC236}">
                <a16:creationId xmlns:a16="http://schemas.microsoft.com/office/drawing/2014/main" id="{CAA86DFD-7D11-2A8A-B549-318F8916E2D4}"/>
              </a:ext>
            </a:extLst>
          </p:cNvPr>
          <p:cNvSpPr txBox="1"/>
          <p:nvPr/>
        </p:nvSpPr>
        <p:spPr>
          <a:xfrm>
            <a:off x="7561422" y="5210046"/>
            <a:ext cx="5065262" cy="461665"/>
          </a:xfrm>
          <a:prstGeom prst="rect">
            <a:avLst/>
          </a:prstGeom>
          <a:noFill/>
        </p:spPr>
        <p:txBody>
          <a:bodyPr wrap="square">
            <a:spAutoFit/>
          </a:bodyPr>
          <a:lstStyle/>
          <a:p>
            <a:pPr algn="ctr"/>
            <a:r>
              <a:rPr lang="en-US" sz="2400" b="1" dirty="0">
                <a:solidFill>
                  <a:srgbClr val="884D5F"/>
                </a:solidFill>
              </a:rPr>
              <a:t>Social Construction</a:t>
            </a:r>
          </a:p>
        </p:txBody>
      </p:sp>
      <p:grpSp>
        <p:nvGrpSpPr>
          <p:cNvPr id="19" name="Group 18">
            <a:extLst>
              <a:ext uri="{FF2B5EF4-FFF2-40B4-BE49-F238E27FC236}">
                <a16:creationId xmlns:a16="http://schemas.microsoft.com/office/drawing/2014/main" id="{2272DC7D-93C7-A5C4-E5B1-2566FBCACDA2}"/>
              </a:ext>
            </a:extLst>
          </p:cNvPr>
          <p:cNvGrpSpPr/>
          <p:nvPr/>
        </p:nvGrpSpPr>
        <p:grpSpPr>
          <a:xfrm>
            <a:off x="4468025" y="1495991"/>
            <a:ext cx="3694457" cy="3377314"/>
            <a:chOff x="4468025" y="1495991"/>
            <a:chExt cx="3694457" cy="3377314"/>
          </a:xfrm>
        </p:grpSpPr>
        <p:pic>
          <p:nvPicPr>
            <p:cNvPr id="4100" name="Picture 4">
              <a:extLst>
                <a:ext uri="{FF2B5EF4-FFF2-40B4-BE49-F238E27FC236}">
                  <a16:creationId xmlns:a16="http://schemas.microsoft.com/office/drawing/2014/main" id="{F60727A4-6A68-C251-EAB9-5407EB5EDE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962682">
              <a:off x="4468025" y="1742796"/>
              <a:ext cx="2087006" cy="313050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46B87AA8-3689-50F4-C3EF-DD4A6C774F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924724">
              <a:off x="6143452" y="1495991"/>
              <a:ext cx="2019030" cy="30465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012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2CB89-2774-52F9-672F-85F6C2DF985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C43F22A-1E29-9E14-11D2-7BF2C43BC7D0}"/>
              </a:ext>
            </a:extLst>
          </p:cNvPr>
          <p:cNvSpPr/>
          <p:nvPr/>
        </p:nvSpPr>
        <p:spPr>
          <a:xfrm>
            <a:off x="0" y="5988205"/>
            <a:ext cx="12192000" cy="869795"/>
          </a:xfrm>
          <a:prstGeom prst="rect">
            <a:avLst/>
          </a:prstGeom>
          <a:solidFill>
            <a:srgbClr val="884D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884D5F"/>
              </a:solidFill>
            </a:endParaRPr>
          </a:p>
        </p:txBody>
      </p:sp>
      <p:sp>
        <p:nvSpPr>
          <p:cNvPr id="7" name="TextBox 6">
            <a:extLst>
              <a:ext uri="{FF2B5EF4-FFF2-40B4-BE49-F238E27FC236}">
                <a16:creationId xmlns:a16="http://schemas.microsoft.com/office/drawing/2014/main" id="{7216BCBD-CEE8-4B8E-AD5F-2599D6427385}"/>
              </a:ext>
            </a:extLst>
          </p:cNvPr>
          <p:cNvSpPr txBox="1"/>
          <p:nvPr/>
        </p:nvSpPr>
        <p:spPr>
          <a:xfrm>
            <a:off x="390526" y="6192269"/>
            <a:ext cx="4514850" cy="400110"/>
          </a:xfrm>
          <a:prstGeom prst="rect">
            <a:avLst/>
          </a:prstGeom>
          <a:noFill/>
        </p:spPr>
        <p:txBody>
          <a:bodyPr wrap="square" rtlCol="0">
            <a:spAutoFit/>
          </a:bodyPr>
          <a:lstStyle/>
          <a:p>
            <a:r>
              <a:rPr lang="en-US" sz="2000" dirty="0">
                <a:solidFill>
                  <a:schemeClr val="bg1"/>
                </a:solidFill>
                <a:latin typeface="+mj-lt"/>
                <a:ea typeface="Lato Light" panose="020F0502020204030203" pitchFamily="34" charset="0"/>
                <a:cs typeface="Browallia New" panose="020B0604020202020204" pitchFamily="34" charset="-34"/>
              </a:rPr>
              <a:t>ABPdN Journal Club December 2024</a:t>
            </a:r>
          </a:p>
        </p:txBody>
      </p:sp>
      <p:sp>
        <p:nvSpPr>
          <p:cNvPr id="8" name="TextBox 7">
            <a:extLst>
              <a:ext uri="{FF2B5EF4-FFF2-40B4-BE49-F238E27FC236}">
                <a16:creationId xmlns:a16="http://schemas.microsoft.com/office/drawing/2014/main" id="{6640B5B4-9D18-0899-F737-4208091A8331}"/>
              </a:ext>
            </a:extLst>
          </p:cNvPr>
          <p:cNvSpPr txBox="1"/>
          <p:nvPr/>
        </p:nvSpPr>
        <p:spPr>
          <a:xfrm>
            <a:off x="390525" y="476250"/>
            <a:ext cx="9429750" cy="646331"/>
          </a:xfrm>
          <a:prstGeom prst="rect">
            <a:avLst/>
          </a:prstGeom>
          <a:noFill/>
        </p:spPr>
        <p:txBody>
          <a:bodyPr wrap="square" rtlCol="0">
            <a:spAutoFit/>
          </a:bodyPr>
          <a:lstStyle/>
          <a:p>
            <a:r>
              <a:rPr lang="en-US" sz="3600" b="1" dirty="0">
                <a:latin typeface="Lato "/>
              </a:rPr>
              <a:t>Why Read About </a:t>
            </a:r>
            <a:r>
              <a:rPr lang="en-US" sz="3600" b="1" dirty="0">
                <a:solidFill>
                  <a:srgbClr val="D29381"/>
                </a:solidFill>
                <a:latin typeface="Lato "/>
              </a:rPr>
              <a:t>Philosophy of Psychiatry</a:t>
            </a:r>
            <a:r>
              <a:rPr lang="en-US" sz="3600" b="1" dirty="0">
                <a:solidFill>
                  <a:schemeClr val="tx1">
                    <a:lumMod val="95000"/>
                    <a:lumOff val="5000"/>
                  </a:schemeClr>
                </a:solidFill>
                <a:latin typeface="Lato "/>
              </a:rPr>
              <a:t>?</a:t>
            </a:r>
            <a:r>
              <a:rPr lang="en-US" sz="3600" b="1" dirty="0">
                <a:solidFill>
                  <a:srgbClr val="D29381"/>
                </a:solidFill>
                <a:latin typeface="Lato "/>
              </a:rPr>
              <a:t> </a:t>
            </a:r>
          </a:p>
        </p:txBody>
      </p:sp>
      <p:grpSp>
        <p:nvGrpSpPr>
          <p:cNvPr id="13" name="Group 12">
            <a:extLst>
              <a:ext uri="{FF2B5EF4-FFF2-40B4-BE49-F238E27FC236}">
                <a16:creationId xmlns:a16="http://schemas.microsoft.com/office/drawing/2014/main" id="{4C7011A1-2290-5770-1913-A0D54F23EC9E}"/>
              </a:ext>
            </a:extLst>
          </p:cNvPr>
          <p:cNvGrpSpPr/>
          <p:nvPr/>
        </p:nvGrpSpPr>
        <p:grpSpPr>
          <a:xfrm>
            <a:off x="10782300" y="6370056"/>
            <a:ext cx="942975" cy="171450"/>
            <a:chOff x="1485900" y="3009900"/>
            <a:chExt cx="942975" cy="171450"/>
          </a:xfrm>
          <a:solidFill>
            <a:srgbClr val="D29381"/>
          </a:solidFill>
        </p:grpSpPr>
        <p:sp>
          <p:nvSpPr>
            <p:cNvPr id="9" name="Rectangle 8">
              <a:extLst>
                <a:ext uri="{FF2B5EF4-FFF2-40B4-BE49-F238E27FC236}">
                  <a16:creationId xmlns:a16="http://schemas.microsoft.com/office/drawing/2014/main" id="{034F94E1-453E-5218-60AF-5EE9485AF0AB}"/>
                </a:ext>
              </a:extLst>
            </p:cNvPr>
            <p:cNvSpPr/>
            <p:nvPr/>
          </p:nvSpPr>
          <p:spPr>
            <a:xfrm>
              <a:off x="1485900"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BF8BB1-FAF8-A045-C347-B0F7A538607B}"/>
                </a:ext>
              </a:extLst>
            </p:cNvPr>
            <p:cNvSpPr/>
            <p:nvPr/>
          </p:nvSpPr>
          <p:spPr>
            <a:xfrm>
              <a:off x="1743075"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3DD3A1-4235-5737-93D0-9295B4F7E947}"/>
                </a:ext>
              </a:extLst>
            </p:cNvPr>
            <p:cNvSpPr/>
            <p:nvPr/>
          </p:nvSpPr>
          <p:spPr>
            <a:xfrm>
              <a:off x="2000250"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EE3989B-D276-C4F6-D77F-086BD97B0B31}"/>
                </a:ext>
              </a:extLst>
            </p:cNvPr>
            <p:cNvSpPr/>
            <p:nvPr/>
          </p:nvSpPr>
          <p:spPr>
            <a:xfrm>
              <a:off x="2257425"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0BFBBCB3-C8EF-3FC6-1638-6DA04BF0CE18}"/>
              </a:ext>
            </a:extLst>
          </p:cNvPr>
          <p:cNvSpPr/>
          <p:nvPr/>
        </p:nvSpPr>
        <p:spPr>
          <a:xfrm>
            <a:off x="535191" y="2238287"/>
            <a:ext cx="2051222" cy="3119066"/>
          </a:xfrm>
          <a:prstGeom prst="rect">
            <a:avLst/>
          </a:prstGeom>
          <a:solidFill>
            <a:srgbClr val="D293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461D91C-C9CE-5A64-82DD-FD4CAF37BD2A}"/>
              </a:ext>
            </a:extLst>
          </p:cNvPr>
          <p:cNvSpPr txBox="1"/>
          <p:nvPr/>
        </p:nvSpPr>
        <p:spPr>
          <a:xfrm>
            <a:off x="468159" y="3283958"/>
            <a:ext cx="2138491" cy="1569660"/>
          </a:xfrm>
          <a:prstGeom prst="rect">
            <a:avLst/>
          </a:prstGeom>
          <a:noFill/>
        </p:spPr>
        <p:txBody>
          <a:bodyPr wrap="square">
            <a:spAutoFit/>
          </a:bodyPr>
          <a:lstStyle/>
          <a:p>
            <a:pPr algn="ctr"/>
            <a:r>
              <a:rPr lang="en-US" sz="2400" dirty="0">
                <a:solidFill>
                  <a:schemeClr val="bg1"/>
                </a:solidFill>
              </a:rPr>
              <a:t>Which scientific problems are prioritized</a:t>
            </a:r>
          </a:p>
        </p:txBody>
      </p:sp>
      <p:pic>
        <p:nvPicPr>
          <p:cNvPr id="43" name="Graphic 42" descr="Thought with solid fill">
            <a:extLst>
              <a:ext uri="{FF2B5EF4-FFF2-40B4-BE49-F238E27FC236}">
                <a16:creationId xmlns:a16="http://schemas.microsoft.com/office/drawing/2014/main" id="{BFF6F7EF-2EF1-A027-D0D8-2670606943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7587" y="2303975"/>
            <a:ext cx="914400" cy="914400"/>
          </a:xfrm>
          <a:prstGeom prst="rect">
            <a:avLst/>
          </a:prstGeom>
        </p:spPr>
      </p:pic>
      <p:grpSp>
        <p:nvGrpSpPr>
          <p:cNvPr id="52" name="Group 51">
            <a:extLst>
              <a:ext uri="{FF2B5EF4-FFF2-40B4-BE49-F238E27FC236}">
                <a16:creationId xmlns:a16="http://schemas.microsoft.com/office/drawing/2014/main" id="{2FB7D7B3-71E7-8ECD-B883-C578875A9FCB}"/>
              </a:ext>
            </a:extLst>
          </p:cNvPr>
          <p:cNvGrpSpPr/>
          <p:nvPr/>
        </p:nvGrpSpPr>
        <p:grpSpPr>
          <a:xfrm>
            <a:off x="4977477" y="2238288"/>
            <a:ext cx="2138491" cy="3119065"/>
            <a:chOff x="4977477" y="2238288"/>
            <a:chExt cx="2138491" cy="3119065"/>
          </a:xfrm>
        </p:grpSpPr>
        <p:sp>
          <p:nvSpPr>
            <p:cNvPr id="35" name="Rectangle 34">
              <a:extLst>
                <a:ext uri="{FF2B5EF4-FFF2-40B4-BE49-F238E27FC236}">
                  <a16:creationId xmlns:a16="http://schemas.microsoft.com/office/drawing/2014/main" id="{906C70A7-A18F-92EC-B7FD-54880C136F15}"/>
                </a:ext>
              </a:extLst>
            </p:cNvPr>
            <p:cNvSpPr/>
            <p:nvPr/>
          </p:nvSpPr>
          <p:spPr>
            <a:xfrm>
              <a:off x="5041413" y="2238288"/>
              <a:ext cx="2051222" cy="3119065"/>
            </a:xfrm>
            <a:prstGeom prst="rect">
              <a:avLst/>
            </a:prstGeom>
            <a:solidFill>
              <a:srgbClr val="D293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A7E77E2-79B2-9750-237D-612D88BB92CE}"/>
                </a:ext>
              </a:extLst>
            </p:cNvPr>
            <p:cNvSpPr txBox="1"/>
            <p:nvPr/>
          </p:nvSpPr>
          <p:spPr>
            <a:xfrm>
              <a:off x="4977477" y="3336485"/>
              <a:ext cx="2138491" cy="1825207"/>
            </a:xfrm>
            <a:prstGeom prst="rect">
              <a:avLst/>
            </a:prstGeom>
            <a:noFill/>
          </p:spPr>
          <p:txBody>
            <a:bodyPr wrap="square">
              <a:spAutoFit/>
            </a:bodyPr>
            <a:lstStyle/>
            <a:p>
              <a:pPr algn="ctr"/>
              <a:r>
                <a:rPr lang="en-US" sz="2400" dirty="0">
                  <a:solidFill>
                    <a:schemeClr val="bg1"/>
                  </a:solidFill>
                </a:rPr>
                <a:t>How uncertainty is managed</a:t>
              </a:r>
            </a:p>
          </p:txBody>
        </p:sp>
        <p:pic>
          <p:nvPicPr>
            <p:cNvPr id="45" name="Graphic 44" descr="Questions with solid fill">
              <a:extLst>
                <a:ext uri="{FF2B5EF4-FFF2-40B4-BE49-F238E27FC236}">
                  <a16:creationId xmlns:a16="http://schemas.microsoft.com/office/drawing/2014/main" id="{AF7F99C9-0476-B2D8-CD3D-9215424B05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24592" y="2265758"/>
              <a:ext cx="914400" cy="914400"/>
            </a:xfrm>
            <a:prstGeom prst="rect">
              <a:avLst/>
            </a:prstGeom>
          </p:spPr>
        </p:pic>
      </p:grpSp>
      <p:grpSp>
        <p:nvGrpSpPr>
          <p:cNvPr id="54" name="Group 53">
            <a:extLst>
              <a:ext uri="{FF2B5EF4-FFF2-40B4-BE49-F238E27FC236}">
                <a16:creationId xmlns:a16="http://schemas.microsoft.com/office/drawing/2014/main" id="{EBAB7F97-BB17-AFA6-1CB6-7483D507457B}"/>
              </a:ext>
            </a:extLst>
          </p:cNvPr>
          <p:cNvGrpSpPr/>
          <p:nvPr/>
        </p:nvGrpSpPr>
        <p:grpSpPr>
          <a:xfrm>
            <a:off x="9572992" y="2238288"/>
            <a:ext cx="2138491" cy="3119065"/>
            <a:chOff x="9572992" y="2238288"/>
            <a:chExt cx="2138491" cy="3119065"/>
          </a:xfrm>
        </p:grpSpPr>
        <p:sp>
          <p:nvSpPr>
            <p:cNvPr id="37" name="Rectangle 36">
              <a:extLst>
                <a:ext uri="{FF2B5EF4-FFF2-40B4-BE49-F238E27FC236}">
                  <a16:creationId xmlns:a16="http://schemas.microsoft.com/office/drawing/2014/main" id="{03963EF6-B6B1-CBF2-DA7B-E2F36E9CC861}"/>
                </a:ext>
              </a:extLst>
            </p:cNvPr>
            <p:cNvSpPr/>
            <p:nvPr/>
          </p:nvSpPr>
          <p:spPr>
            <a:xfrm>
              <a:off x="9595004" y="2238288"/>
              <a:ext cx="2051222" cy="3119065"/>
            </a:xfrm>
            <a:prstGeom prst="rect">
              <a:avLst/>
            </a:prstGeom>
            <a:solidFill>
              <a:srgbClr val="D293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EAE7ECE3-FBAC-E0BB-CDA7-68F81FD27E32}"/>
                </a:ext>
              </a:extLst>
            </p:cNvPr>
            <p:cNvSpPr txBox="1"/>
            <p:nvPr/>
          </p:nvSpPr>
          <p:spPr>
            <a:xfrm>
              <a:off x="9572992" y="3407526"/>
              <a:ext cx="2138491" cy="1938991"/>
            </a:xfrm>
            <a:prstGeom prst="rect">
              <a:avLst/>
            </a:prstGeom>
            <a:noFill/>
          </p:spPr>
          <p:txBody>
            <a:bodyPr wrap="square">
              <a:spAutoFit/>
            </a:bodyPr>
            <a:lstStyle/>
            <a:p>
              <a:pPr algn="ctr"/>
              <a:r>
                <a:rPr lang="en-US" sz="2400" dirty="0">
                  <a:solidFill>
                    <a:schemeClr val="bg1"/>
                  </a:solidFill>
                </a:rPr>
                <a:t>How scientific evidence is used to inform decision-making</a:t>
              </a:r>
            </a:p>
          </p:txBody>
        </p:sp>
        <p:pic>
          <p:nvPicPr>
            <p:cNvPr id="47" name="Graphic 46" descr="Customer review with solid fill">
              <a:extLst>
                <a:ext uri="{FF2B5EF4-FFF2-40B4-BE49-F238E27FC236}">
                  <a16:creationId xmlns:a16="http://schemas.microsoft.com/office/drawing/2014/main" id="{FA0A5DC5-AF9A-E80B-7365-D83378A1A11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10800" y="2344840"/>
              <a:ext cx="914400" cy="914400"/>
            </a:xfrm>
            <a:prstGeom prst="rect">
              <a:avLst/>
            </a:prstGeom>
          </p:spPr>
        </p:pic>
      </p:grpSp>
      <p:grpSp>
        <p:nvGrpSpPr>
          <p:cNvPr id="53" name="Group 52">
            <a:extLst>
              <a:ext uri="{FF2B5EF4-FFF2-40B4-BE49-F238E27FC236}">
                <a16:creationId xmlns:a16="http://schemas.microsoft.com/office/drawing/2014/main" id="{1B4A65F9-D969-EED5-874F-CE4FCFDE7065}"/>
              </a:ext>
            </a:extLst>
          </p:cNvPr>
          <p:cNvGrpSpPr/>
          <p:nvPr/>
        </p:nvGrpSpPr>
        <p:grpSpPr>
          <a:xfrm>
            <a:off x="7328375" y="2238288"/>
            <a:ext cx="2138491" cy="4038597"/>
            <a:chOff x="7328375" y="2238288"/>
            <a:chExt cx="2138491" cy="4038597"/>
          </a:xfrm>
        </p:grpSpPr>
        <p:sp>
          <p:nvSpPr>
            <p:cNvPr id="36" name="Rectangle 35">
              <a:extLst>
                <a:ext uri="{FF2B5EF4-FFF2-40B4-BE49-F238E27FC236}">
                  <a16:creationId xmlns:a16="http://schemas.microsoft.com/office/drawing/2014/main" id="{A9ACB181-AF9E-C917-FD6E-7AA29CB71656}"/>
                </a:ext>
              </a:extLst>
            </p:cNvPr>
            <p:cNvSpPr/>
            <p:nvPr/>
          </p:nvSpPr>
          <p:spPr>
            <a:xfrm>
              <a:off x="7372010" y="2238288"/>
              <a:ext cx="2051222" cy="3119065"/>
            </a:xfrm>
            <a:prstGeom prst="rect">
              <a:avLst/>
            </a:prstGeom>
            <a:solidFill>
              <a:srgbClr val="884D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58AB71FF-39D7-1FE4-7029-35B4AA3A9088}"/>
                </a:ext>
              </a:extLst>
            </p:cNvPr>
            <p:cNvSpPr txBox="1"/>
            <p:nvPr/>
          </p:nvSpPr>
          <p:spPr>
            <a:xfrm>
              <a:off x="7328375" y="3328476"/>
              <a:ext cx="2138491" cy="2948409"/>
            </a:xfrm>
            <a:prstGeom prst="rect">
              <a:avLst/>
            </a:prstGeom>
            <a:noFill/>
          </p:spPr>
          <p:txBody>
            <a:bodyPr wrap="square">
              <a:spAutoFit/>
            </a:bodyPr>
            <a:lstStyle/>
            <a:p>
              <a:pPr algn="ctr"/>
              <a:r>
                <a:rPr lang="en-US" sz="2400" dirty="0">
                  <a:solidFill>
                    <a:schemeClr val="bg1"/>
                  </a:solidFill>
                </a:rPr>
                <a:t>How much evidence is considered sufficient for a diagnosis</a:t>
              </a:r>
            </a:p>
          </p:txBody>
        </p:sp>
        <p:pic>
          <p:nvPicPr>
            <p:cNvPr id="49" name="Graphic 48" descr="Playbook with solid fill">
              <a:extLst>
                <a:ext uri="{FF2B5EF4-FFF2-40B4-BE49-F238E27FC236}">
                  <a16:creationId xmlns:a16="http://schemas.microsoft.com/office/drawing/2014/main" id="{C37AF3DD-E8B0-7710-3414-025F4690E95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12688" y="2266937"/>
              <a:ext cx="914400" cy="914400"/>
            </a:xfrm>
            <a:prstGeom prst="rect">
              <a:avLst/>
            </a:prstGeom>
          </p:spPr>
        </p:pic>
      </p:grpSp>
      <p:grpSp>
        <p:nvGrpSpPr>
          <p:cNvPr id="51" name="Group 50">
            <a:extLst>
              <a:ext uri="{FF2B5EF4-FFF2-40B4-BE49-F238E27FC236}">
                <a16:creationId xmlns:a16="http://schemas.microsoft.com/office/drawing/2014/main" id="{6B3E57A6-6F0B-307E-1F99-39D0984E00F0}"/>
              </a:ext>
            </a:extLst>
          </p:cNvPr>
          <p:cNvGrpSpPr/>
          <p:nvPr/>
        </p:nvGrpSpPr>
        <p:grpSpPr>
          <a:xfrm>
            <a:off x="2783987" y="2238288"/>
            <a:ext cx="2051222" cy="3119065"/>
            <a:chOff x="2783987" y="2238288"/>
            <a:chExt cx="2051222" cy="3119065"/>
          </a:xfrm>
        </p:grpSpPr>
        <p:sp>
          <p:nvSpPr>
            <p:cNvPr id="32" name="Rectangle 31">
              <a:extLst>
                <a:ext uri="{FF2B5EF4-FFF2-40B4-BE49-F238E27FC236}">
                  <a16:creationId xmlns:a16="http://schemas.microsoft.com/office/drawing/2014/main" id="{7830BA02-BE14-0B13-1FB0-740BCBD67F0A}"/>
                </a:ext>
              </a:extLst>
            </p:cNvPr>
            <p:cNvSpPr/>
            <p:nvPr/>
          </p:nvSpPr>
          <p:spPr>
            <a:xfrm>
              <a:off x="2783987" y="2238288"/>
              <a:ext cx="2051222" cy="3119065"/>
            </a:xfrm>
            <a:prstGeom prst="rect">
              <a:avLst/>
            </a:prstGeom>
            <a:solidFill>
              <a:srgbClr val="884D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90646C4-0C23-5C3D-E568-FB0BC116F0D8}"/>
                </a:ext>
              </a:extLst>
            </p:cNvPr>
            <p:cNvSpPr txBox="1"/>
            <p:nvPr/>
          </p:nvSpPr>
          <p:spPr>
            <a:xfrm>
              <a:off x="2794026" y="3279830"/>
              <a:ext cx="2024128" cy="1200328"/>
            </a:xfrm>
            <a:prstGeom prst="rect">
              <a:avLst/>
            </a:prstGeom>
            <a:noFill/>
          </p:spPr>
          <p:txBody>
            <a:bodyPr wrap="square">
              <a:spAutoFit/>
            </a:bodyPr>
            <a:lstStyle/>
            <a:p>
              <a:pPr algn="ctr"/>
              <a:r>
                <a:rPr lang="en-US" sz="2400" dirty="0">
                  <a:solidFill>
                    <a:schemeClr val="bg1"/>
                  </a:solidFill>
                </a:rPr>
                <a:t>How problems are studied</a:t>
              </a:r>
            </a:p>
          </p:txBody>
        </p:sp>
        <p:pic>
          <p:nvPicPr>
            <p:cNvPr id="50" name="Graphic 49" descr="Streetlight with solid fill">
              <a:extLst>
                <a:ext uri="{FF2B5EF4-FFF2-40B4-BE49-F238E27FC236}">
                  <a16:creationId xmlns:a16="http://schemas.microsoft.com/office/drawing/2014/main" id="{5430E817-B148-0BEA-9D30-2A515D80DB68}"/>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3360175" y="2343995"/>
              <a:ext cx="828765" cy="828765"/>
            </a:xfrm>
            <a:prstGeom prst="rect">
              <a:avLst/>
            </a:prstGeom>
          </p:spPr>
        </p:pic>
      </p:grpSp>
    </p:spTree>
    <p:extLst>
      <p:ext uri="{BB962C8B-B14F-4D97-AF65-F5344CB8AC3E}">
        <p14:creationId xmlns:p14="http://schemas.microsoft.com/office/powerpoint/2010/main" val="254712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A962A-A24C-FA9E-CEC8-6AC5498A19A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80910C8-BFAF-8EBE-57E9-AE2D99F7791E}"/>
              </a:ext>
            </a:extLst>
          </p:cNvPr>
          <p:cNvSpPr/>
          <p:nvPr/>
        </p:nvSpPr>
        <p:spPr>
          <a:xfrm>
            <a:off x="0" y="5988205"/>
            <a:ext cx="12192000" cy="869795"/>
          </a:xfrm>
          <a:prstGeom prst="rect">
            <a:avLst/>
          </a:prstGeom>
          <a:solidFill>
            <a:srgbClr val="884D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884D5F"/>
              </a:solidFill>
            </a:endParaRPr>
          </a:p>
        </p:txBody>
      </p:sp>
      <p:sp>
        <p:nvSpPr>
          <p:cNvPr id="7" name="TextBox 6">
            <a:extLst>
              <a:ext uri="{FF2B5EF4-FFF2-40B4-BE49-F238E27FC236}">
                <a16:creationId xmlns:a16="http://schemas.microsoft.com/office/drawing/2014/main" id="{80F8EBBF-CB57-B3FC-D508-4956DE4420A8}"/>
              </a:ext>
            </a:extLst>
          </p:cNvPr>
          <p:cNvSpPr txBox="1"/>
          <p:nvPr/>
        </p:nvSpPr>
        <p:spPr>
          <a:xfrm>
            <a:off x="390526" y="6192269"/>
            <a:ext cx="4514850" cy="400110"/>
          </a:xfrm>
          <a:prstGeom prst="rect">
            <a:avLst/>
          </a:prstGeom>
          <a:noFill/>
        </p:spPr>
        <p:txBody>
          <a:bodyPr wrap="square" rtlCol="0">
            <a:spAutoFit/>
          </a:bodyPr>
          <a:lstStyle/>
          <a:p>
            <a:r>
              <a:rPr lang="en-US" sz="2000" dirty="0">
                <a:solidFill>
                  <a:schemeClr val="bg1"/>
                </a:solidFill>
                <a:latin typeface="+mj-lt"/>
                <a:ea typeface="Lato Light" panose="020F0502020204030203" pitchFamily="34" charset="0"/>
                <a:cs typeface="Browallia New" panose="020B0604020202020204" pitchFamily="34" charset="-34"/>
              </a:rPr>
              <a:t>ABPdN Journal Club December 2024</a:t>
            </a:r>
          </a:p>
        </p:txBody>
      </p:sp>
      <p:sp>
        <p:nvSpPr>
          <p:cNvPr id="8" name="TextBox 7">
            <a:extLst>
              <a:ext uri="{FF2B5EF4-FFF2-40B4-BE49-F238E27FC236}">
                <a16:creationId xmlns:a16="http://schemas.microsoft.com/office/drawing/2014/main" id="{8D198B56-B91D-91FE-ACD4-F76AA44525F2}"/>
              </a:ext>
            </a:extLst>
          </p:cNvPr>
          <p:cNvSpPr txBox="1"/>
          <p:nvPr/>
        </p:nvSpPr>
        <p:spPr>
          <a:xfrm>
            <a:off x="390525" y="476250"/>
            <a:ext cx="9429750" cy="646331"/>
          </a:xfrm>
          <a:prstGeom prst="rect">
            <a:avLst/>
          </a:prstGeom>
          <a:noFill/>
        </p:spPr>
        <p:txBody>
          <a:bodyPr wrap="square" rtlCol="0">
            <a:spAutoFit/>
          </a:bodyPr>
          <a:lstStyle/>
          <a:p>
            <a:r>
              <a:rPr lang="en-US" sz="3600" b="1" dirty="0">
                <a:latin typeface="Lato "/>
              </a:rPr>
              <a:t>Awareness of your </a:t>
            </a:r>
            <a:r>
              <a:rPr lang="en-US" sz="3600" b="1" dirty="0">
                <a:solidFill>
                  <a:srgbClr val="D29381"/>
                </a:solidFill>
                <a:latin typeface="Lato "/>
              </a:rPr>
              <a:t>Background Beliefs</a:t>
            </a:r>
          </a:p>
        </p:txBody>
      </p:sp>
      <p:grpSp>
        <p:nvGrpSpPr>
          <p:cNvPr id="13" name="Group 12">
            <a:extLst>
              <a:ext uri="{FF2B5EF4-FFF2-40B4-BE49-F238E27FC236}">
                <a16:creationId xmlns:a16="http://schemas.microsoft.com/office/drawing/2014/main" id="{11DDCA7E-8868-0C51-EB87-25A0EE5EE4B7}"/>
              </a:ext>
            </a:extLst>
          </p:cNvPr>
          <p:cNvGrpSpPr/>
          <p:nvPr/>
        </p:nvGrpSpPr>
        <p:grpSpPr>
          <a:xfrm>
            <a:off x="10782300" y="6370056"/>
            <a:ext cx="942975" cy="171450"/>
            <a:chOff x="1485900" y="3009900"/>
            <a:chExt cx="942975" cy="171450"/>
          </a:xfrm>
          <a:solidFill>
            <a:srgbClr val="D29381"/>
          </a:solidFill>
        </p:grpSpPr>
        <p:sp>
          <p:nvSpPr>
            <p:cNvPr id="9" name="Rectangle 8">
              <a:extLst>
                <a:ext uri="{FF2B5EF4-FFF2-40B4-BE49-F238E27FC236}">
                  <a16:creationId xmlns:a16="http://schemas.microsoft.com/office/drawing/2014/main" id="{41F04B3F-DB7F-FA56-EEB6-B76D4F9DBECD}"/>
                </a:ext>
              </a:extLst>
            </p:cNvPr>
            <p:cNvSpPr/>
            <p:nvPr/>
          </p:nvSpPr>
          <p:spPr>
            <a:xfrm>
              <a:off x="1485900"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9F48148-E104-C60D-7247-543F796627D0}"/>
                </a:ext>
              </a:extLst>
            </p:cNvPr>
            <p:cNvSpPr/>
            <p:nvPr/>
          </p:nvSpPr>
          <p:spPr>
            <a:xfrm>
              <a:off x="1743075"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FCD8413-CE82-6832-7775-9BCF228B39B8}"/>
                </a:ext>
              </a:extLst>
            </p:cNvPr>
            <p:cNvSpPr/>
            <p:nvPr/>
          </p:nvSpPr>
          <p:spPr>
            <a:xfrm>
              <a:off x="2000250"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961A8BB-8B0F-5A1D-B021-EEA760046FA3}"/>
                </a:ext>
              </a:extLst>
            </p:cNvPr>
            <p:cNvSpPr/>
            <p:nvPr/>
          </p:nvSpPr>
          <p:spPr>
            <a:xfrm>
              <a:off x="2257425"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353A2F72-9286-6A7E-866D-824AA6E09895}"/>
              </a:ext>
            </a:extLst>
          </p:cNvPr>
          <p:cNvSpPr txBox="1"/>
          <p:nvPr/>
        </p:nvSpPr>
        <p:spPr>
          <a:xfrm>
            <a:off x="390524" y="1428330"/>
            <a:ext cx="11578869" cy="4401205"/>
          </a:xfrm>
          <a:prstGeom prst="rect">
            <a:avLst/>
          </a:prstGeom>
          <a:noFill/>
        </p:spPr>
        <p:txBody>
          <a:bodyPr wrap="square">
            <a:spAutoFit/>
          </a:bodyPr>
          <a:lstStyle/>
          <a:p>
            <a:r>
              <a:rPr lang="en-US" sz="2800" b="1" dirty="0">
                <a:solidFill>
                  <a:srgbClr val="884D5F"/>
                </a:solidFill>
              </a:rPr>
              <a:t>Do you think diagnoses are: </a:t>
            </a:r>
          </a:p>
          <a:p>
            <a:endParaRPr lang="en-US" sz="2800" dirty="0">
              <a:solidFill>
                <a:schemeClr val="accent1">
                  <a:lumMod val="50000"/>
                </a:schemeClr>
              </a:solidFill>
            </a:endParaRPr>
          </a:p>
          <a:p>
            <a:r>
              <a:rPr lang="en-US" sz="2800" dirty="0">
                <a:solidFill>
                  <a:schemeClr val="accent1">
                    <a:lumMod val="50000"/>
                  </a:schemeClr>
                </a:solidFill>
              </a:rPr>
              <a:t>Easily Definable………………………………….…..…..……….Fuzzy/Overlapping</a:t>
            </a:r>
          </a:p>
          <a:p>
            <a:r>
              <a:rPr lang="en-US" sz="2800" dirty="0">
                <a:solidFill>
                  <a:schemeClr val="accent1">
                    <a:lumMod val="50000"/>
                  </a:schemeClr>
                </a:solidFill>
              </a:rPr>
              <a:t>Categorical…………………………………………..………………….....Dimensional</a:t>
            </a:r>
          </a:p>
          <a:p>
            <a:r>
              <a:rPr lang="en-US" sz="2800" dirty="0">
                <a:solidFill>
                  <a:schemeClr val="accent1">
                    <a:lumMod val="50000"/>
                  </a:schemeClr>
                </a:solidFill>
              </a:rPr>
              <a:t>Usually Brain-Based…………......…………..Situated in the Person &amp; Context</a:t>
            </a:r>
          </a:p>
          <a:p>
            <a:r>
              <a:rPr lang="en-US" sz="2800" dirty="0">
                <a:solidFill>
                  <a:schemeClr val="accent1">
                    <a:lumMod val="50000"/>
                  </a:schemeClr>
                </a:solidFill>
              </a:rPr>
              <a:t>Defined best by symptoms…………..Or by test results/treatment response</a:t>
            </a:r>
          </a:p>
          <a:p>
            <a:r>
              <a:rPr lang="en-US" sz="2800" dirty="0">
                <a:solidFill>
                  <a:schemeClr val="accent1">
                    <a:lumMod val="50000"/>
                  </a:schemeClr>
                </a:solidFill>
              </a:rPr>
              <a:t>Best defined by clinicians/researchers…………..……Or by lived experience</a:t>
            </a:r>
          </a:p>
          <a:p>
            <a:r>
              <a:rPr lang="en-US" sz="2800" dirty="0">
                <a:solidFill>
                  <a:schemeClr val="accent1">
                    <a:lumMod val="50000"/>
                  </a:schemeClr>
                </a:solidFill>
              </a:rPr>
              <a:t>Natural kinds………………………………………………..………Shaped by society</a:t>
            </a:r>
          </a:p>
          <a:p>
            <a:r>
              <a:rPr lang="en-US" sz="2800" dirty="0">
                <a:solidFill>
                  <a:schemeClr val="accent1">
                    <a:lumMod val="50000"/>
                  </a:schemeClr>
                </a:solidFill>
              </a:rPr>
              <a:t>Similar across individuals…………………...Uniquely shaped by each person</a:t>
            </a:r>
          </a:p>
          <a:p>
            <a:endParaRPr lang="en-US" sz="2800" dirty="0">
              <a:solidFill>
                <a:schemeClr val="accent1">
                  <a:lumMod val="50000"/>
                </a:schemeClr>
              </a:solidFill>
            </a:endParaRPr>
          </a:p>
        </p:txBody>
      </p:sp>
    </p:spTree>
    <p:extLst>
      <p:ext uri="{BB962C8B-B14F-4D97-AF65-F5344CB8AC3E}">
        <p14:creationId xmlns:p14="http://schemas.microsoft.com/office/powerpoint/2010/main" val="34715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519CE-FF66-4A3F-F265-83900BAD5AFF}"/>
            </a:ext>
          </a:extLst>
        </p:cNvPr>
        <p:cNvGrpSpPr/>
        <p:nvPr/>
      </p:nvGrpSpPr>
      <p:grpSpPr>
        <a:xfrm>
          <a:off x="0" y="0"/>
          <a:ext cx="0" cy="0"/>
          <a:chOff x="0" y="0"/>
          <a:chExt cx="0" cy="0"/>
        </a:xfrm>
      </p:grpSpPr>
      <p:sp>
        <p:nvSpPr>
          <p:cNvPr id="162" name="Rectangle 161">
            <a:extLst>
              <a:ext uri="{FF2B5EF4-FFF2-40B4-BE49-F238E27FC236}">
                <a16:creationId xmlns:a16="http://schemas.microsoft.com/office/drawing/2014/main" id="{44F222BE-0F3B-76AD-2A8E-116C1482DC98}"/>
              </a:ext>
            </a:extLst>
          </p:cNvPr>
          <p:cNvSpPr/>
          <p:nvPr/>
        </p:nvSpPr>
        <p:spPr>
          <a:xfrm>
            <a:off x="0" y="0"/>
            <a:ext cx="6114824" cy="6858000"/>
          </a:xfrm>
          <a:prstGeom prst="rect">
            <a:avLst/>
          </a:prstGeom>
          <a:solidFill>
            <a:srgbClr val="884D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1" name="Group 160">
            <a:extLst>
              <a:ext uri="{FF2B5EF4-FFF2-40B4-BE49-F238E27FC236}">
                <a16:creationId xmlns:a16="http://schemas.microsoft.com/office/drawing/2014/main" id="{4DAA5336-A3B1-D348-7DDF-F647587163C2}"/>
              </a:ext>
            </a:extLst>
          </p:cNvPr>
          <p:cNvGrpSpPr/>
          <p:nvPr/>
        </p:nvGrpSpPr>
        <p:grpSpPr>
          <a:xfrm>
            <a:off x="0" y="276061"/>
            <a:ext cx="5665676" cy="6305877"/>
            <a:chOff x="5779606" y="309601"/>
            <a:chExt cx="5665676" cy="6305877"/>
          </a:xfrm>
        </p:grpSpPr>
        <p:grpSp>
          <p:nvGrpSpPr>
            <p:cNvPr id="91" name="Group 90">
              <a:extLst>
                <a:ext uri="{FF2B5EF4-FFF2-40B4-BE49-F238E27FC236}">
                  <a16:creationId xmlns:a16="http://schemas.microsoft.com/office/drawing/2014/main" id="{D41710DF-48C4-A2EC-CD7F-25A37D21E503}"/>
                </a:ext>
              </a:extLst>
            </p:cNvPr>
            <p:cNvGrpSpPr/>
            <p:nvPr/>
          </p:nvGrpSpPr>
          <p:grpSpPr>
            <a:xfrm>
              <a:off x="5781538" y="309601"/>
              <a:ext cx="5663744" cy="4932383"/>
              <a:chOff x="523766" y="494345"/>
              <a:chExt cx="5663744" cy="4932383"/>
            </a:xfrm>
          </p:grpSpPr>
          <p:grpSp>
            <p:nvGrpSpPr>
              <p:cNvPr id="26" name="Group 25">
                <a:extLst>
                  <a:ext uri="{FF2B5EF4-FFF2-40B4-BE49-F238E27FC236}">
                    <a16:creationId xmlns:a16="http://schemas.microsoft.com/office/drawing/2014/main" id="{722E66EC-8B76-CE04-DB5B-6067B2871B92}"/>
                  </a:ext>
                </a:extLst>
              </p:cNvPr>
              <p:cNvGrpSpPr/>
              <p:nvPr/>
            </p:nvGrpSpPr>
            <p:grpSpPr>
              <a:xfrm>
                <a:off x="4897700" y="494345"/>
                <a:ext cx="1209730" cy="1127220"/>
                <a:chOff x="1647771" y="1725509"/>
                <a:chExt cx="1209730" cy="1127220"/>
              </a:xfrm>
            </p:grpSpPr>
            <p:sp>
              <p:nvSpPr>
                <p:cNvPr id="27" name="Rectangle 26">
                  <a:extLst>
                    <a:ext uri="{FF2B5EF4-FFF2-40B4-BE49-F238E27FC236}">
                      <a16:creationId xmlns:a16="http://schemas.microsoft.com/office/drawing/2014/main" id="{9AF0BB4F-6BE9-B849-290C-DA1C15128A06}"/>
                    </a:ext>
                  </a:extLst>
                </p:cNvPr>
                <p:cNvSpPr/>
                <p:nvPr/>
              </p:nvSpPr>
              <p:spPr>
                <a:xfrm>
                  <a:off x="1927862" y="1725509"/>
                  <a:ext cx="929639" cy="1127220"/>
                </a:xfrm>
                <a:prstGeom prst="rect">
                  <a:avLst/>
                </a:prstGeom>
                <a:solidFill>
                  <a:srgbClr val="D293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C3A38A84-DFD3-C440-ABC4-1C2B20556DEB}"/>
                    </a:ext>
                  </a:extLst>
                </p:cNvPr>
                <p:cNvSpPr txBox="1"/>
                <p:nvPr/>
              </p:nvSpPr>
              <p:spPr>
                <a:xfrm>
                  <a:off x="1916431" y="2055414"/>
                  <a:ext cx="929639" cy="754053"/>
                </a:xfrm>
                <a:prstGeom prst="rect">
                  <a:avLst/>
                </a:prstGeom>
                <a:noFill/>
              </p:spPr>
              <p:txBody>
                <a:bodyPr wrap="square" rtlCol="0">
                  <a:spAutoFit/>
                </a:bodyPr>
                <a:lstStyle/>
                <a:p>
                  <a:pPr algn="ctr"/>
                  <a:r>
                    <a:rPr lang="en-US" sz="3200" b="1" dirty="0">
                      <a:solidFill>
                        <a:schemeClr val="bg1"/>
                      </a:solidFill>
                    </a:rPr>
                    <a:t>D</a:t>
                  </a:r>
                </a:p>
                <a:p>
                  <a:pPr algn="ctr"/>
                  <a:r>
                    <a:rPr lang="en-US" sz="1100" dirty="0">
                      <a:solidFill>
                        <a:schemeClr val="bg1"/>
                      </a:solidFill>
                    </a:rPr>
                    <a:t>Depression</a:t>
                  </a:r>
                </a:p>
              </p:txBody>
            </p:sp>
            <p:sp>
              <p:nvSpPr>
                <p:cNvPr id="30" name="TextBox 29">
                  <a:extLst>
                    <a:ext uri="{FF2B5EF4-FFF2-40B4-BE49-F238E27FC236}">
                      <a16:creationId xmlns:a16="http://schemas.microsoft.com/office/drawing/2014/main" id="{EE62089F-45A1-884F-9CBA-7B0BC3BE7567}"/>
                    </a:ext>
                  </a:extLst>
                </p:cNvPr>
                <p:cNvSpPr txBox="1"/>
                <p:nvPr/>
              </p:nvSpPr>
              <p:spPr>
                <a:xfrm>
                  <a:off x="1647771" y="1753327"/>
                  <a:ext cx="929639" cy="338554"/>
                </a:xfrm>
                <a:prstGeom prst="rect">
                  <a:avLst/>
                </a:prstGeom>
                <a:noFill/>
              </p:spPr>
              <p:txBody>
                <a:bodyPr wrap="square" rtlCol="0">
                  <a:spAutoFit/>
                </a:bodyPr>
                <a:lstStyle/>
                <a:p>
                  <a:pPr algn="ctr"/>
                  <a:r>
                    <a:rPr lang="en-US" sz="1600" b="1" dirty="0">
                      <a:solidFill>
                        <a:schemeClr val="bg1"/>
                      </a:solidFill>
                    </a:rPr>
                    <a:t>1</a:t>
                  </a:r>
                  <a:endParaRPr lang="en-US" sz="700" dirty="0">
                    <a:solidFill>
                      <a:schemeClr val="bg1"/>
                    </a:solidFill>
                  </a:endParaRPr>
                </a:p>
              </p:txBody>
            </p:sp>
          </p:grpSp>
          <p:grpSp>
            <p:nvGrpSpPr>
              <p:cNvPr id="51" name="Group 50">
                <a:extLst>
                  <a:ext uri="{FF2B5EF4-FFF2-40B4-BE49-F238E27FC236}">
                    <a16:creationId xmlns:a16="http://schemas.microsoft.com/office/drawing/2014/main" id="{59230235-4A43-1BB9-9DB3-88B3A0615F05}"/>
                  </a:ext>
                </a:extLst>
              </p:cNvPr>
              <p:cNvGrpSpPr/>
              <p:nvPr/>
            </p:nvGrpSpPr>
            <p:grpSpPr>
              <a:xfrm>
                <a:off x="1636340" y="1725509"/>
                <a:ext cx="1226766" cy="3642009"/>
                <a:chOff x="1636340" y="1725509"/>
                <a:chExt cx="1226766" cy="3642009"/>
              </a:xfrm>
            </p:grpSpPr>
            <p:grpSp>
              <p:nvGrpSpPr>
                <p:cNvPr id="19" name="Group 18">
                  <a:extLst>
                    <a:ext uri="{FF2B5EF4-FFF2-40B4-BE49-F238E27FC236}">
                      <a16:creationId xmlns:a16="http://schemas.microsoft.com/office/drawing/2014/main" id="{783A9FCC-6169-B243-3267-F32EFFA6EBCF}"/>
                    </a:ext>
                  </a:extLst>
                </p:cNvPr>
                <p:cNvGrpSpPr/>
                <p:nvPr/>
              </p:nvGrpSpPr>
              <p:grpSpPr>
                <a:xfrm>
                  <a:off x="1647771" y="1725509"/>
                  <a:ext cx="1209730" cy="1127220"/>
                  <a:chOff x="1647771" y="1725509"/>
                  <a:chExt cx="1209730" cy="1127220"/>
                </a:xfrm>
              </p:grpSpPr>
              <p:sp>
                <p:nvSpPr>
                  <p:cNvPr id="4" name="Rectangle 3">
                    <a:extLst>
                      <a:ext uri="{FF2B5EF4-FFF2-40B4-BE49-F238E27FC236}">
                        <a16:creationId xmlns:a16="http://schemas.microsoft.com/office/drawing/2014/main" id="{F482DB85-69D3-8885-DB33-D69299820668}"/>
                      </a:ext>
                    </a:extLst>
                  </p:cNvPr>
                  <p:cNvSpPr/>
                  <p:nvPr/>
                </p:nvSpPr>
                <p:spPr>
                  <a:xfrm>
                    <a:off x="1927862" y="1725509"/>
                    <a:ext cx="929639" cy="1127220"/>
                  </a:xfrm>
                  <a:prstGeom prst="rect">
                    <a:avLst/>
                  </a:prstGeom>
                  <a:solidFill>
                    <a:srgbClr val="2A416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6B5786D-2DC0-FBCB-E315-233F594AC347}"/>
                      </a:ext>
                    </a:extLst>
                  </p:cNvPr>
                  <p:cNvSpPr txBox="1"/>
                  <p:nvPr/>
                </p:nvSpPr>
                <p:spPr>
                  <a:xfrm>
                    <a:off x="1916431" y="2055414"/>
                    <a:ext cx="929639" cy="754053"/>
                  </a:xfrm>
                  <a:prstGeom prst="rect">
                    <a:avLst/>
                  </a:prstGeom>
                  <a:noFill/>
                </p:spPr>
                <p:txBody>
                  <a:bodyPr wrap="square" rtlCol="0">
                    <a:spAutoFit/>
                  </a:bodyPr>
                  <a:lstStyle/>
                  <a:p>
                    <a:pPr algn="ctr"/>
                    <a:r>
                      <a:rPr lang="en-US" sz="3200" b="1" dirty="0">
                        <a:solidFill>
                          <a:schemeClr val="bg1"/>
                        </a:solidFill>
                      </a:rPr>
                      <a:t>St</a:t>
                    </a:r>
                  </a:p>
                  <a:p>
                    <a:pPr algn="ctr"/>
                    <a:r>
                      <a:rPr lang="en-US" sz="1100" dirty="0">
                        <a:solidFill>
                          <a:schemeClr val="bg1"/>
                        </a:solidFill>
                      </a:rPr>
                      <a:t>Stressor</a:t>
                    </a:r>
                  </a:p>
                </p:txBody>
              </p:sp>
              <p:sp>
                <p:nvSpPr>
                  <p:cNvPr id="17" name="TextBox 16">
                    <a:extLst>
                      <a:ext uri="{FF2B5EF4-FFF2-40B4-BE49-F238E27FC236}">
                        <a16:creationId xmlns:a16="http://schemas.microsoft.com/office/drawing/2014/main" id="{4F186BBF-D6D7-EAAE-D341-822FA3E11133}"/>
                      </a:ext>
                    </a:extLst>
                  </p:cNvPr>
                  <p:cNvSpPr txBox="1"/>
                  <p:nvPr/>
                </p:nvSpPr>
                <p:spPr>
                  <a:xfrm>
                    <a:off x="1647771" y="1753327"/>
                    <a:ext cx="929639" cy="338554"/>
                  </a:xfrm>
                  <a:prstGeom prst="rect">
                    <a:avLst/>
                  </a:prstGeom>
                  <a:noFill/>
                </p:spPr>
                <p:txBody>
                  <a:bodyPr wrap="square" rtlCol="0">
                    <a:spAutoFit/>
                  </a:bodyPr>
                  <a:lstStyle/>
                  <a:p>
                    <a:pPr algn="ctr"/>
                    <a:r>
                      <a:rPr lang="en-US" sz="1600" b="1" dirty="0">
                        <a:solidFill>
                          <a:schemeClr val="bg1"/>
                        </a:solidFill>
                      </a:rPr>
                      <a:t>6</a:t>
                    </a:r>
                    <a:endParaRPr lang="en-US" sz="700" dirty="0">
                      <a:solidFill>
                        <a:schemeClr val="bg1"/>
                      </a:solidFill>
                    </a:endParaRPr>
                  </a:p>
                </p:txBody>
              </p:sp>
            </p:grpSp>
            <p:grpSp>
              <p:nvGrpSpPr>
                <p:cNvPr id="31" name="Group 30">
                  <a:extLst>
                    <a:ext uri="{FF2B5EF4-FFF2-40B4-BE49-F238E27FC236}">
                      <a16:creationId xmlns:a16="http://schemas.microsoft.com/office/drawing/2014/main" id="{91A928E8-C1FA-5927-796B-99131A634596}"/>
                    </a:ext>
                  </a:extLst>
                </p:cNvPr>
                <p:cNvGrpSpPr/>
                <p:nvPr/>
              </p:nvGrpSpPr>
              <p:grpSpPr>
                <a:xfrm>
                  <a:off x="1653376" y="2990742"/>
                  <a:ext cx="1209730" cy="1127220"/>
                  <a:chOff x="1647771" y="1725509"/>
                  <a:chExt cx="1209730" cy="1127220"/>
                </a:xfrm>
              </p:grpSpPr>
              <p:sp>
                <p:nvSpPr>
                  <p:cNvPr id="32" name="Rectangle 31">
                    <a:extLst>
                      <a:ext uri="{FF2B5EF4-FFF2-40B4-BE49-F238E27FC236}">
                        <a16:creationId xmlns:a16="http://schemas.microsoft.com/office/drawing/2014/main" id="{52C2CE1F-005E-91C7-F682-2F1B833B11F5}"/>
                      </a:ext>
                    </a:extLst>
                  </p:cNvPr>
                  <p:cNvSpPr/>
                  <p:nvPr/>
                </p:nvSpPr>
                <p:spPr>
                  <a:xfrm>
                    <a:off x="1927862" y="1725509"/>
                    <a:ext cx="929639" cy="1127220"/>
                  </a:xfrm>
                  <a:prstGeom prst="rect">
                    <a:avLst/>
                  </a:prstGeom>
                  <a:solidFill>
                    <a:srgbClr val="9F86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D8BEEE7-D81D-A5B8-AACF-86EBA7EFD264}"/>
                      </a:ext>
                    </a:extLst>
                  </p:cNvPr>
                  <p:cNvSpPr txBox="1"/>
                  <p:nvPr/>
                </p:nvSpPr>
                <p:spPr>
                  <a:xfrm>
                    <a:off x="1916431" y="2055414"/>
                    <a:ext cx="929639" cy="754053"/>
                  </a:xfrm>
                  <a:prstGeom prst="rect">
                    <a:avLst/>
                  </a:prstGeom>
                  <a:noFill/>
                </p:spPr>
                <p:txBody>
                  <a:bodyPr wrap="square" rtlCol="0">
                    <a:spAutoFit/>
                  </a:bodyPr>
                  <a:lstStyle/>
                  <a:p>
                    <a:pPr algn="ctr"/>
                    <a:r>
                      <a:rPr lang="en-US" sz="3200" b="1" dirty="0">
                        <a:solidFill>
                          <a:schemeClr val="bg1"/>
                        </a:solidFill>
                      </a:rPr>
                      <a:t>Au</a:t>
                    </a:r>
                  </a:p>
                  <a:p>
                    <a:pPr algn="ctr"/>
                    <a:r>
                      <a:rPr lang="en-US" sz="1100" dirty="0">
                        <a:solidFill>
                          <a:schemeClr val="bg1"/>
                        </a:solidFill>
                      </a:rPr>
                      <a:t>Autism</a:t>
                    </a:r>
                  </a:p>
                </p:txBody>
              </p:sp>
              <p:sp>
                <p:nvSpPr>
                  <p:cNvPr id="34" name="TextBox 33">
                    <a:extLst>
                      <a:ext uri="{FF2B5EF4-FFF2-40B4-BE49-F238E27FC236}">
                        <a16:creationId xmlns:a16="http://schemas.microsoft.com/office/drawing/2014/main" id="{E4EBF3A7-594D-423E-4AF6-3BBD4CC492DF}"/>
                      </a:ext>
                    </a:extLst>
                  </p:cNvPr>
                  <p:cNvSpPr txBox="1"/>
                  <p:nvPr/>
                </p:nvSpPr>
                <p:spPr>
                  <a:xfrm>
                    <a:off x="1647771" y="1753327"/>
                    <a:ext cx="929639" cy="338554"/>
                  </a:xfrm>
                  <a:prstGeom prst="rect">
                    <a:avLst/>
                  </a:prstGeom>
                  <a:noFill/>
                </p:spPr>
                <p:txBody>
                  <a:bodyPr wrap="square" rtlCol="0">
                    <a:spAutoFit/>
                  </a:bodyPr>
                  <a:lstStyle/>
                  <a:p>
                    <a:pPr algn="ctr"/>
                    <a:r>
                      <a:rPr lang="en-US" sz="1600" b="1" dirty="0">
                        <a:solidFill>
                          <a:schemeClr val="bg1"/>
                        </a:solidFill>
                      </a:rPr>
                      <a:t>14</a:t>
                    </a:r>
                    <a:endParaRPr lang="en-US" sz="700" dirty="0">
                      <a:solidFill>
                        <a:schemeClr val="bg1"/>
                      </a:solidFill>
                    </a:endParaRPr>
                  </a:p>
                </p:txBody>
              </p:sp>
            </p:grpSp>
            <p:grpSp>
              <p:nvGrpSpPr>
                <p:cNvPr id="35" name="Group 34">
                  <a:extLst>
                    <a:ext uri="{FF2B5EF4-FFF2-40B4-BE49-F238E27FC236}">
                      <a16:creationId xmlns:a16="http://schemas.microsoft.com/office/drawing/2014/main" id="{78345D40-FAF4-AB51-3EF5-68570446519F}"/>
                    </a:ext>
                  </a:extLst>
                </p:cNvPr>
                <p:cNvGrpSpPr/>
                <p:nvPr/>
              </p:nvGrpSpPr>
              <p:grpSpPr>
                <a:xfrm>
                  <a:off x="1636340" y="4240298"/>
                  <a:ext cx="1209730" cy="1127220"/>
                  <a:chOff x="1647771" y="1725509"/>
                  <a:chExt cx="1209730" cy="1127220"/>
                </a:xfrm>
              </p:grpSpPr>
              <p:sp>
                <p:nvSpPr>
                  <p:cNvPr id="36" name="Rectangle 35">
                    <a:extLst>
                      <a:ext uri="{FF2B5EF4-FFF2-40B4-BE49-F238E27FC236}">
                        <a16:creationId xmlns:a16="http://schemas.microsoft.com/office/drawing/2014/main" id="{AD4C3267-57F9-A244-104D-2FBE324A9FC4}"/>
                      </a:ext>
                    </a:extLst>
                  </p:cNvPr>
                  <p:cNvSpPr/>
                  <p:nvPr/>
                </p:nvSpPr>
                <p:spPr>
                  <a:xfrm>
                    <a:off x="1927862" y="1725509"/>
                    <a:ext cx="929639" cy="1127220"/>
                  </a:xfrm>
                  <a:prstGeom prst="rect">
                    <a:avLst/>
                  </a:prstGeom>
                  <a:solidFill>
                    <a:srgbClr val="9F86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B43F2E8-4040-4ECA-FD26-7782DB366861}"/>
                      </a:ext>
                    </a:extLst>
                  </p:cNvPr>
                  <p:cNvSpPr txBox="1"/>
                  <p:nvPr/>
                </p:nvSpPr>
                <p:spPr>
                  <a:xfrm>
                    <a:off x="1916431" y="2055414"/>
                    <a:ext cx="929639" cy="754053"/>
                  </a:xfrm>
                  <a:prstGeom prst="rect">
                    <a:avLst/>
                  </a:prstGeom>
                  <a:noFill/>
                </p:spPr>
                <p:txBody>
                  <a:bodyPr wrap="square" rtlCol="0">
                    <a:spAutoFit/>
                  </a:bodyPr>
                  <a:lstStyle/>
                  <a:p>
                    <a:pPr algn="ctr"/>
                    <a:r>
                      <a:rPr lang="en-US" sz="3200" b="1" dirty="0">
                        <a:solidFill>
                          <a:schemeClr val="bg1"/>
                        </a:solidFill>
                      </a:rPr>
                      <a:t>AD</a:t>
                    </a:r>
                  </a:p>
                  <a:p>
                    <a:pPr algn="ctr"/>
                    <a:r>
                      <a:rPr lang="en-US" sz="1100" dirty="0">
                        <a:solidFill>
                          <a:schemeClr val="bg1"/>
                        </a:solidFill>
                      </a:rPr>
                      <a:t>ADHD</a:t>
                    </a:r>
                  </a:p>
                </p:txBody>
              </p:sp>
              <p:sp>
                <p:nvSpPr>
                  <p:cNvPr id="38" name="TextBox 37">
                    <a:extLst>
                      <a:ext uri="{FF2B5EF4-FFF2-40B4-BE49-F238E27FC236}">
                        <a16:creationId xmlns:a16="http://schemas.microsoft.com/office/drawing/2014/main" id="{DCB498E1-AB74-CECB-1B71-B29D26C8E45B}"/>
                      </a:ext>
                    </a:extLst>
                  </p:cNvPr>
                  <p:cNvSpPr txBox="1"/>
                  <p:nvPr/>
                </p:nvSpPr>
                <p:spPr>
                  <a:xfrm>
                    <a:off x="1647771" y="1753327"/>
                    <a:ext cx="929639" cy="338554"/>
                  </a:xfrm>
                  <a:prstGeom prst="rect">
                    <a:avLst/>
                  </a:prstGeom>
                  <a:noFill/>
                </p:spPr>
                <p:txBody>
                  <a:bodyPr wrap="square" rtlCol="0">
                    <a:spAutoFit/>
                  </a:bodyPr>
                  <a:lstStyle/>
                  <a:p>
                    <a:pPr algn="ctr"/>
                    <a:r>
                      <a:rPr lang="en-US" sz="1600" b="1" dirty="0">
                        <a:solidFill>
                          <a:schemeClr val="bg1"/>
                        </a:solidFill>
                      </a:rPr>
                      <a:t>32</a:t>
                    </a:r>
                    <a:endParaRPr lang="en-US" sz="700" dirty="0">
                      <a:solidFill>
                        <a:schemeClr val="bg1"/>
                      </a:solidFill>
                    </a:endParaRPr>
                  </a:p>
                </p:txBody>
              </p:sp>
            </p:grpSp>
          </p:grpSp>
          <p:grpSp>
            <p:nvGrpSpPr>
              <p:cNvPr id="39" name="Group 38">
                <a:extLst>
                  <a:ext uri="{FF2B5EF4-FFF2-40B4-BE49-F238E27FC236}">
                    <a16:creationId xmlns:a16="http://schemas.microsoft.com/office/drawing/2014/main" id="{131B1F57-0531-85CB-CA0B-EC79E7DF6F07}"/>
                  </a:ext>
                </a:extLst>
              </p:cNvPr>
              <p:cNvGrpSpPr/>
              <p:nvPr/>
            </p:nvGrpSpPr>
            <p:grpSpPr>
              <a:xfrm>
                <a:off x="523766" y="4241339"/>
                <a:ext cx="1209730" cy="1127220"/>
                <a:chOff x="1647771" y="1725509"/>
                <a:chExt cx="1209730" cy="1127220"/>
              </a:xfrm>
            </p:grpSpPr>
            <p:sp>
              <p:nvSpPr>
                <p:cNvPr id="40" name="Rectangle 39">
                  <a:extLst>
                    <a:ext uri="{FF2B5EF4-FFF2-40B4-BE49-F238E27FC236}">
                      <a16:creationId xmlns:a16="http://schemas.microsoft.com/office/drawing/2014/main" id="{E8FAFEED-5211-F587-143F-3D5FD981B095}"/>
                    </a:ext>
                  </a:extLst>
                </p:cNvPr>
                <p:cNvSpPr/>
                <p:nvPr/>
              </p:nvSpPr>
              <p:spPr>
                <a:xfrm>
                  <a:off x="1927862" y="1725509"/>
                  <a:ext cx="929639" cy="1127220"/>
                </a:xfrm>
                <a:prstGeom prst="rect">
                  <a:avLst/>
                </a:prstGeom>
                <a:solidFill>
                  <a:srgbClr val="4647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389D39A6-877F-50DF-ED46-2B5C16B041CE}"/>
                    </a:ext>
                  </a:extLst>
                </p:cNvPr>
                <p:cNvSpPr txBox="1"/>
                <p:nvPr/>
              </p:nvSpPr>
              <p:spPr>
                <a:xfrm>
                  <a:off x="1916431" y="2055414"/>
                  <a:ext cx="929639" cy="754053"/>
                </a:xfrm>
                <a:prstGeom prst="rect">
                  <a:avLst/>
                </a:prstGeom>
                <a:noFill/>
              </p:spPr>
              <p:txBody>
                <a:bodyPr wrap="square" rtlCol="0">
                  <a:spAutoFit/>
                </a:bodyPr>
                <a:lstStyle/>
                <a:p>
                  <a:pPr algn="ctr"/>
                  <a:r>
                    <a:rPr lang="en-US" sz="3200" b="1" dirty="0">
                      <a:solidFill>
                        <a:schemeClr val="bg1"/>
                      </a:solidFill>
                    </a:rPr>
                    <a:t>LD</a:t>
                  </a:r>
                </a:p>
                <a:p>
                  <a:pPr algn="ctr"/>
                  <a:r>
                    <a:rPr lang="en-US" sz="1100" dirty="0">
                      <a:solidFill>
                        <a:schemeClr val="bg1"/>
                      </a:solidFill>
                    </a:rPr>
                    <a:t>Learning</a:t>
                  </a:r>
                </a:p>
              </p:txBody>
            </p:sp>
            <p:sp>
              <p:nvSpPr>
                <p:cNvPr id="42" name="TextBox 41">
                  <a:extLst>
                    <a:ext uri="{FF2B5EF4-FFF2-40B4-BE49-F238E27FC236}">
                      <a16:creationId xmlns:a16="http://schemas.microsoft.com/office/drawing/2014/main" id="{2D9FAF15-D56F-46D2-FC15-FE446C0BC5A6}"/>
                    </a:ext>
                  </a:extLst>
                </p:cNvPr>
                <p:cNvSpPr txBox="1"/>
                <p:nvPr/>
              </p:nvSpPr>
              <p:spPr>
                <a:xfrm>
                  <a:off x="1647771" y="1753327"/>
                  <a:ext cx="929639" cy="338554"/>
                </a:xfrm>
                <a:prstGeom prst="rect">
                  <a:avLst/>
                </a:prstGeom>
                <a:noFill/>
              </p:spPr>
              <p:txBody>
                <a:bodyPr wrap="square" rtlCol="0">
                  <a:spAutoFit/>
                </a:bodyPr>
                <a:lstStyle/>
                <a:p>
                  <a:pPr algn="ctr"/>
                  <a:r>
                    <a:rPr lang="en-US" sz="1600" b="1" dirty="0">
                      <a:solidFill>
                        <a:schemeClr val="bg1"/>
                      </a:solidFill>
                    </a:rPr>
                    <a:t>31</a:t>
                  </a:r>
                  <a:endParaRPr lang="en-US" sz="700" dirty="0">
                    <a:solidFill>
                      <a:schemeClr val="bg1"/>
                    </a:solidFill>
                  </a:endParaRPr>
                </a:p>
              </p:txBody>
            </p:sp>
          </p:grpSp>
          <p:grpSp>
            <p:nvGrpSpPr>
              <p:cNvPr id="43" name="Group 42">
                <a:extLst>
                  <a:ext uri="{FF2B5EF4-FFF2-40B4-BE49-F238E27FC236}">
                    <a16:creationId xmlns:a16="http://schemas.microsoft.com/office/drawing/2014/main" id="{A1EA26F4-6D41-3300-EB88-8D75666AE06D}"/>
                  </a:ext>
                </a:extLst>
              </p:cNvPr>
              <p:cNvGrpSpPr/>
              <p:nvPr/>
            </p:nvGrpSpPr>
            <p:grpSpPr>
              <a:xfrm>
                <a:off x="539007" y="2991783"/>
                <a:ext cx="1209730" cy="1127220"/>
                <a:chOff x="1647771" y="1725509"/>
                <a:chExt cx="1209730" cy="1127220"/>
              </a:xfrm>
            </p:grpSpPr>
            <p:sp>
              <p:nvSpPr>
                <p:cNvPr id="44" name="Rectangle 43">
                  <a:extLst>
                    <a:ext uri="{FF2B5EF4-FFF2-40B4-BE49-F238E27FC236}">
                      <a16:creationId xmlns:a16="http://schemas.microsoft.com/office/drawing/2014/main" id="{A45AF2AE-D0D4-FE74-7106-1B1658C4E64A}"/>
                    </a:ext>
                  </a:extLst>
                </p:cNvPr>
                <p:cNvSpPr/>
                <p:nvPr/>
              </p:nvSpPr>
              <p:spPr>
                <a:xfrm>
                  <a:off x="1927862" y="1725509"/>
                  <a:ext cx="929639" cy="1127220"/>
                </a:xfrm>
                <a:prstGeom prst="rect">
                  <a:avLst/>
                </a:prstGeom>
                <a:solidFill>
                  <a:srgbClr val="9F86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9D2003-196D-68D9-3228-1E1DE340FA17}"/>
                    </a:ext>
                  </a:extLst>
                </p:cNvPr>
                <p:cNvSpPr txBox="1"/>
                <p:nvPr/>
              </p:nvSpPr>
              <p:spPr>
                <a:xfrm>
                  <a:off x="1916431" y="2055414"/>
                  <a:ext cx="929639" cy="754053"/>
                </a:xfrm>
                <a:prstGeom prst="rect">
                  <a:avLst/>
                </a:prstGeom>
                <a:noFill/>
              </p:spPr>
              <p:txBody>
                <a:bodyPr wrap="square" rtlCol="0">
                  <a:spAutoFit/>
                </a:bodyPr>
                <a:lstStyle/>
                <a:p>
                  <a:pPr algn="ctr"/>
                  <a:r>
                    <a:rPr lang="en-US" sz="3200" b="1" dirty="0">
                      <a:solidFill>
                        <a:schemeClr val="bg1"/>
                      </a:solidFill>
                    </a:rPr>
                    <a:t>Dc</a:t>
                  </a:r>
                </a:p>
                <a:p>
                  <a:pPr algn="ctr"/>
                  <a:r>
                    <a:rPr lang="en-US" sz="1100" dirty="0">
                      <a:solidFill>
                        <a:schemeClr val="bg1"/>
                      </a:solidFill>
                    </a:rPr>
                    <a:t>Devel Coord</a:t>
                  </a:r>
                </a:p>
              </p:txBody>
            </p:sp>
            <p:sp>
              <p:nvSpPr>
                <p:cNvPr id="46" name="TextBox 45">
                  <a:extLst>
                    <a:ext uri="{FF2B5EF4-FFF2-40B4-BE49-F238E27FC236}">
                      <a16:creationId xmlns:a16="http://schemas.microsoft.com/office/drawing/2014/main" id="{483C8A1D-0D20-17AC-FB59-917518055B50}"/>
                    </a:ext>
                  </a:extLst>
                </p:cNvPr>
                <p:cNvSpPr txBox="1"/>
                <p:nvPr/>
              </p:nvSpPr>
              <p:spPr>
                <a:xfrm>
                  <a:off x="1647771" y="1753327"/>
                  <a:ext cx="929639" cy="338554"/>
                </a:xfrm>
                <a:prstGeom prst="rect">
                  <a:avLst/>
                </a:prstGeom>
                <a:noFill/>
              </p:spPr>
              <p:txBody>
                <a:bodyPr wrap="square" rtlCol="0">
                  <a:spAutoFit/>
                </a:bodyPr>
                <a:lstStyle/>
                <a:p>
                  <a:pPr algn="ctr"/>
                  <a:r>
                    <a:rPr lang="en-US" sz="1600" b="1" dirty="0">
                      <a:solidFill>
                        <a:schemeClr val="bg1"/>
                      </a:solidFill>
                    </a:rPr>
                    <a:t>13</a:t>
                  </a:r>
                  <a:endParaRPr lang="en-US" sz="700" dirty="0">
                    <a:solidFill>
                      <a:schemeClr val="bg1"/>
                    </a:solidFill>
                  </a:endParaRPr>
                </a:p>
              </p:txBody>
            </p:sp>
          </p:grpSp>
          <p:grpSp>
            <p:nvGrpSpPr>
              <p:cNvPr id="47" name="Group 46">
                <a:extLst>
                  <a:ext uri="{FF2B5EF4-FFF2-40B4-BE49-F238E27FC236}">
                    <a16:creationId xmlns:a16="http://schemas.microsoft.com/office/drawing/2014/main" id="{AE3A80E9-908A-2F31-6375-62EE375EAD36}"/>
                  </a:ext>
                </a:extLst>
              </p:cNvPr>
              <p:cNvGrpSpPr/>
              <p:nvPr/>
            </p:nvGrpSpPr>
            <p:grpSpPr>
              <a:xfrm>
                <a:off x="550438" y="1725509"/>
                <a:ext cx="1209730" cy="1127220"/>
                <a:chOff x="1647771" y="1725509"/>
                <a:chExt cx="1209730" cy="1127220"/>
              </a:xfrm>
              <a:solidFill>
                <a:srgbClr val="2A4165"/>
              </a:solidFill>
            </p:grpSpPr>
            <p:sp>
              <p:nvSpPr>
                <p:cNvPr id="48" name="Rectangle 47">
                  <a:extLst>
                    <a:ext uri="{FF2B5EF4-FFF2-40B4-BE49-F238E27FC236}">
                      <a16:creationId xmlns:a16="http://schemas.microsoft.com/office/drawing/2014/main" id="{186C2593-D945-588F-288C-6E6D0CF9E00A}"/>
                    </a:ext>
                  </a:extLst>
                </p:cNvPr>
                <p:cNvSpPr/>
                <p:nvPr/>
              </p:nvSpPr>
              <p:spPr>
                <a:xfrm>
                  <a:off x="1927862" y="1725509"/>
                  <a:ext cx="929639" cy="112722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2124F5CC-E9E8-5AA3-5F5B-297A7589D9A4}"/>
                    </a:ext>
                  </a:extLst>
                </p:cNvPr>
                <p:cNvSpPr txBox="1"/>
                <p:nvPr/>
              </p:nvSpPr>
              <p:spPr>
                <a:xfrm>
                  <a:off x="1916431" y="2055414"/>
                  <a:ext cx="929639" cy="754053"/>
                </a:xfrm>
                <a:prstGeom prst="rect">
                  <a:avLst/>
                </a:prstGeom>
                <a:noFill/>
              </p:spPr>
              <p:txBody>
                <a:bodyPr wrap="square" rtlCol="0">
                  <a:spAutoFit/>
                </a:bodyPr>
                <a:lstStyle/>
                <a:p>
                  <a:pPr algn="ctr"/>
                  <a:r>
                    <a:rPr lang="en-US" sz="3200" b="1" dirty="0">
                      <a:solidFill>
                        <a:schemeClr val="bg1"/>
                      </a:solidFill>
                    </a:rPr>
                    <a:t>T</a:t>
                  </a:r>
                </a:p>
                <a:p>
                  <a:pPr algn="ctr"/>
                  <a:r>
                    <a:rPr lang="en-US" sz="1100" dirty="0">
                      <a:solidFill>
                        <a:schemeClr val="bg1"/>
                      </a:solidFill>
                    </a:rPr>
                    <a:t>Trauma</a:t>
                  </a:r>
                </a:p>
              </p:txBody>
            </p:sp>
            <p:sp>
              <p:nvSpPr>
                <p:cNvPr id="50" name="TextBox 49">
                  <a:extLst>
                    <a:ext uri="{FF2B5EF4-FFF2-40B4-BE49-F238E27FC236}">
                      <a16:creationId xmlns:a16="http://schemas.microsoft.com/office/drawing/2014/main" id="{C51801AA-1063-0CB3-4D78-24921C0DE32E}"/>
                    </a:ext>
                  </a:extLst>
                </p:cNvPr>
                <p:cNvSpPr txBox="1"/>
                <p:nvPr/>
              </p:nvSpPr>
              <p:spPr>
                <a:xfrm>
                  <a:off x="1647771" y="1753327"/>
                  <a:ext cx="929639" cy="338554"/>
                </a:xfrm>
                <a:prstGeom prst="rect">
                  <a:avLst/>
                </a:prstGeom>
                <a:noFill/>
              </p:spPr>
              <p:txBody>
                <a:bodyPr wrap="square" rtlCol="0">
                  <a:spAutoFit/>
                </a:bodyPr>
                <a:lstStyle/>
                <a:p>
                  <a:pPr algn="ctr"/>
                  <a:r>
                    <a:rPr lang="en-US" sz="1600" b="1" dirty="0">
                      <a:solidFill>
                        <a:schemeClr val="bg1"/>
                      </a:solidFill>
                    </a:rPr>
                    <a:t>5</a:t>
                  </a:r>
                  <a:endParaRPr lang="en-US" sz="700" dirty="0">
                    <a:solidFill>
                      <a:schemeClr val="bg1"/>
                    </a:solidFill>
                  </a:endParaRPr>
                </a:p>
              </p:txBody>
            </p:sp>
          </p:grpSp>
          <p:grpSp>
            <p:nvGrpSpPr>
              <p:cNvPr id="52" name="Group 51">
                <a:extLst>
                  <a:ext uri="{FF2B5EF4-FFF2-40B4-BE49-F238E27FC236}">
                    <a16:creationId xmlns:a16="http://schemas.microsoft.com/office/drawing/2014/main" id="{21E648B8-F9AE-E414-9FF2-9357505A5E44}"/>
                  </a:ext>
                </a:extLst>
              </p:cNvPr>
              <p:cNvGrpSpPr/>
              <p:nvPr/>
            </p:nvGrpSpPr>
            <p:grpSpPr>
              <a:xfrm>
                <a:off x="2733647" y="1725509"/>
                <a:ext cx="1226766" cy="3642009"/>
                <a:chOff x="1636340" y="1725509"/>
                <a:chExt cx="1226766" cy="3642009"/>
              </a:xfrm>
            </p:grpSpPr>
            <p:grpSp>
              <p:nvGrpSpPr>
                <p:cNvPr id="53" name="Group 52">
                  <a:extLst>
                    <a:ext uri="{FF2B5EF4-FFF2-40B4-BE49-F238E27FC236}">
                      <a16:creationId xmlns:a16="http://schemas.microsoft.com/office/drawing/2014/main" id="{9C1C6E34-8215-BCC1-CDFE-EA5D2FA6A5B1}"/>
                    </a:ext>
                  </a:extLst>
                </p:cNvPr>
                <p:cNvGrpSpPr/>
                <p:nvPr/>
              </p:nvGrpSpPr>
              <p:grpSpPr>
                <a:xfrm>
                  <a:off x="1647771" y="1725509"/>
                  <a:ext cx="1209730" cy="1127220"/>
                  <a:chOff x="1647771" y="1725509"/>
                  <a:chExt cx="1209730" cy="1127220"/>
                </a:xfrm>
              </p:grpSpPr>
              <p:sp>
                <p:nvSpPr>
                  <p:cNvPr id="62" name="Rectangle 61">
                    <a:extLst>
                      <a:ext uri="{FF2B5EF4-FFF2-40B4-BE49-F238E27FC236}">
                        <a16:creationId xmlns:a16="http://schemas.microsoft.com/office/drawing/2014/main" id="{4ACB0275-CA7F-6D14-11EA-E44DCDE4F04A}"/>
                      </a:ext>
                    </a:extLst>
                  </p:cNvPr>
                  <p:cNvSpPr/>
                  <p:nvPr/>
                </p:nvSpPr>
                <p:spPr>
                  <a:xfrm>
                    <a:off x="1927862" y="1725509"/>
                    <a:ext cx="929639" cy="1127220"/>
                  </a:xfrm>
                  <a:prstGeom prst="rect">
                    <a:avLst/>
                  </a:prstGeom>
                  <a:solidFill>
                    <a:srgbClr val="2A416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DD89A235-C021-76D6-54DD-8D3C66D9362D}"/>
                      </a:ext>
                    </a:extLst>
                  </p:cNvPr>
                  <p:cNvSpPr txBox="1"/>
                  <p:nvPr/>
                </p:nvSpPr>
                <p:spPr>
                  <a:xfrm>
                    <a:off x="1916431" y="2055414"/>
                    <a:ext cx="929639" cy="754053"/>
                  </a:xfrm>
                  <a:prstGeom prst="rect">
                    <a:avLst/>
                  </a:prstGeom>
                  <a:noFill/>
                </p:spPr>
                <p:txBody>
                  <a:bodyPr wrap="square" rtlCol="0">
                    <a:spAutoFit/>
                  </a:bodyPr>
                  <a:lstStyle/>
                  <a:p>
                    <a:pPr algn="ctr"/>
                    <a:r>
                      <a:rPr lang="en-US" sz="3200" b="1" dirty="0">
                        <a:solidFill>
                          <a:schemeClr val="bg1"/>
                        </a:solidFill>
                      </a:rPr>
                      <a:t>Ph</a:t>
                    </a:r>
                  </a:p>
                  <a:p>
                    <a:pPr algn="ctr"/>
                    <a:r>
                      <a:rPr lang="en-US" sz="1100" dirty="0">
                        <a:solidFill>
                          <a:schemeClr val="bg1"/>
                        </a:solidFill>
                      </a:rPr>
                      <a:t>Phobia</a:t>
                    </a:r>
                  </a:p>
                </p:txBody>
              </p:sp>
              <p:sp>
                <p:nvSpPr>
                  <p:cNvPr id="64" name="TextBox 63">
                    <a:extLst>
                      <a:ext uri="{FF2B5EF4-FFF2-40B4-BE49-F238E27FC236}">
                        <a16:creationId xmlns:a16="http://schemas.microsoft.com/office/drawing/2014/main" id="{02FE7663-208C-91C1-C0C3-FCA0A290FE7D}"/>
                      </a:ext>
                    </a:extLst>
                  </p:cNvPr>
                  <p:cNvSpPr txBox="1"/>
                  <p:nvPr/>
                </p:nvSpPr>
                <p:spPr>
                  <a:xfrm>
                    <a:off x="1647771" y="1753327"/>
                    <a:ext cx="929639" cy="338554"/>
                  </a:xfrm>
                  <a:prstGeom prst="rect">
                    <a:avLst/>
                  </a:prstGeom>
                  <a:noFill/>
                </p:spPr>
                <p:txBody>
                  <a:bodyPr wrap="square" rtlCol="0">
                    <a:spAutoFit/>
                  </a:bodyPr>
                  <a:lstStyle/>
                  <a:p>
                    <a:pPr algn="ctr"/>
                    <a:r>
                      <a:rPr lang="en-US" sz="1600" b="1" dirty="0">
                        <a:solidFill>
                          <a:schemeClr val="bg1"/>
                        </a:solidFill>
                      </a:rPr>
                      <a:t>7</a:t>
                    </a:r>
                    <a:endParaRPr lang="en-US" sz="700" dirty="0">
                      <a:solidFill>
                        <a:schemeClr val="bg1"/>
                      </a:solidFill>
                    </a:endParaRPr>
                  </a:p>
                </p:txBody>
              </p:sp>
            </p:grpSp>
            <p:grpSp>
              <p:nvGrpSpPr>
                <p:cNvPr id="54" name="Group 53">
                  <a:extLst>
                    <a:ext uri="{FF2B5EF4-FFF2-40B4-BE49-F238E27FC236}">
                      <a16:creationId xmlns:a16="http://schemas.microsoft.com/office/drawing/2014/main" id="{12DBB5E6-C96C-F17F-E5D4-495AC6E956A6}"/>
                    </a:ext>
                  </a:extLst>
                </p:cNvPr>
                <p:cNvGrpSpPr/>
                <p:nvPr/>
              </p:nvGrpSpPr>
              <p:grpSpPr>
                <a:xfrm>
                  <a:off x="1653376" y="2990742"/>
                  <a:ext cx="1209730" cy="1127220"/>
                  <a:chOff x="1647771" y="1725509"/>
                  <a:chExt cx="1209730" cy="1127220"/>
                </a:xfrm>
              </p:grpSpPr>
              <p:sp>
                <p:nvSpPr>
                  <p:cNvPr id="59" name="Rectangle 58">
                    <a:extLst>
                      <a:ext uri="{FF2B5EF4-FFF2-40B4-BE49-F238E27FC236}">
                        <a16:creationId xmlns:a16="http://schemas.microsoft.com/office/drawing/2014/main" id="{307FC216-4EEF-135D-A420-ED3DCEE7ABC4}"/>
                      </a:ext>
                    </a:extLst>
                  </p:cNvPr>
                  <p:cNvSpPr/>
                  <p:nvPr/>
                </p:nvSpPr>
                <p:spPr>
                  <a:xfrm>
                    <a:off x="1927862" y="1725509"/>
                    <a:ext cx="929639" cy="1127220"/>
                  </a:xfrm>
                  <a:prstGeom prst="rect">
                    <a:avLst/>
                  </a:prstGeom>
                  <a:solidFill>
                    <a:srgbClr val="2A416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AE81714C-3424-A643-0627-C567257AAA95}"/>
                      </a:ext>
                    </a:extLst>
                  </p:cNvPr>
                  <p:cNvSpPr txBox="1"/>
                  <p:nvPr/>
                </p:nvSpPr>
                <p:spPr>
                  <a:xfrm>
                    <a:off x="1916431" y="2055414"/>
                    <a:ext cx="929639" cy="754053"/>
                  </a:xfrm>
                  <a:prstGeom prst="rect">
                    <a:avLst/>
                  </a:prstGeom>
                  <a:noFill/>
                </p:spPr>
                <p:txBody>
                  <a:bodyPr wrap="square" rtlCol="0">
                    <a:spAutoFit/>
                  </a:bodyPr>
                  <a:lstStyle/>
                  <a:p>
                    <a:pPr algn="ctr"/>
                    <a:r>
                      <a:rPr lang="en-US" sz="3200" b="1" dirty="0">
                        <a:solidFill>
                          <a:schemeClr val="bg1"/>
                        </a:solidFill>
                      </a:rPr>
                      <a:t>E</a:t>
                    </a:r>
                  </a:p>
                  <a:p>
                    <a:pPr algn="ctr"/>
                    <a:r>
                      <a:rPr lang="en-US" sz="1100" dirty="0">
                        <a:solidFill>
                          <a:schemeClr val="bg1"/>
                        </a:solidFill>
                      </a:rPr>
                      <a:t>Eating</a:t>
                    </a:r>
                  </a:p>
                </p:txBody>
              </p:sp>
              <p:sp>
                <p:nvSpPr>
                  <p:cNvPr id="61" name="TextBox 60">
                    <a:extLst>
                      <a:ext uri="{FF2B5EF4-FFF2-40B4-BE49-F238E27FC236}">
                        <a16:creationId xmlns:a16="http://schemas.microsoft.com/office/drawing/2014/main" id="{F7D48674-73B6-FEB5-3008-DD1D7E78ACBA}"/>
                      </a:ext>
                    </a:extLst>
                  </p:cNvPr>
                  <p:cNvSpPr txBox="1"/>
                  <p:nvPr/>
                </p:nvSpPr>
                <p:spPr>
                  <a:xfrm>
                    <a:off x="1647771" y="1753327"/>
                    <a:ext cx="929639" cy="338554"/>
                  </a:xfrm>
                  <a:prstGeom prst="rect">
                    <a:avLst/>
                  </a:prstGeom>
                  <a:noFill/>
                </p:spPr>
                <p:txBody>
                  <a:bodyPr wrap="square" rtlCol="0">
                    <a:spAutoFit/>
                  </a:bodyPr>
                  <a:lstStyle/>
                  <a:p>
                    <a:pPr algn="ctr"/>
                    <a:r>
                      <a:rPr lang="en-US" sz="1600" b="1" dirty="0">
                        <a:solidFill>
                          <a:schemeClr val="bg1"/>
                        </a:solidFill>
                      </a:rPr>
                      <a:t>15</a:t>
                    </a:r>
                    <a:endParaRPr lang="en-US" sz="700" dirty="0">
                      <a:solidFill>
                        <a:schemeClr val="bg1"/>
                      </a:solidFill>
                    </a:endParaRPr>
                  </a:p>
                </p:txBody>
              </p:sp>
            </p:grpSp>
            <p:grpSp>
              <p:nvGrpSpPr>
                <p:cNvPr id="55" name="Group 54">
                  <a:extLst>
                    <a:ext uri="{FF2B5EF4-FFF2-40B4-BE49-F238E27FC236}">
                      <a16:creationId xmlns:a16="http://schemas.microsoft.com/office/drawing/2014/main" id="{4CAB97F9-F46E-9491-1A4E-39F3A80820A9}"/>
                    </a:ext>
                  </a:extLst>
                </p:cNvPr>
                <p:cNvGrpSpPr/>
                <p:nvPr/>
              </p:nvGrpSpPr>
              <p:grpSpPr>
                <a:xfrm>
                  <a:off x="1636340" y="4240298"/>
                  <a:ext cx="1209730" cy="1127220"/>
                  <a:chOff x="1647771" y="1725509"/>
                  <a:chExt cx="1209730" cy="1127220"/>
                </a:xfrm>
              </p:grpSpPr>
              <p:sp>
                <p:nvSpPr>
                  <p:cNvPr id="56" name="Rectangle 55">
                    <a:extLst>
                      <a:ext uri="{FF2B5EF4-FFF2-40B4-BE49-F238E27FC236}">
                        <a16:creationId xmlns:a16="http://schemas.microsoft.com/office/drawing/2014/main" id="{436492F3-F2E8-090D-BBF3-85153AA61644}"/>
                      </a:ext>
                    </a:extLst>
                  </p:cNvPr>
                  <p:cNvSpPr/>
                  <p:nvPr/>
                </p:nvSpPr>
                <p:spPr>
                  <a:xfrm>
                    <a:off x="1927862" y="1725509"/>
                    <a:ext cx="929639" cy="1127220"/>
                  </a:xfrm>
                  <a:prstGeom prst="rect">
                    <a:avLst/>
                  </a:prstGeom>
                  <a:solidFill>
                    <a:srgbClr val="2A416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3EF0C4DE-1A9C-D2C1-C003-2ED7FA6A91D6}"/>
                      </a:ext>
                    </a:extLst>
                  </p:cNvPr>
                  <p:cNvSpPr txBox="1"/>
                  <p:nvPr/>
                </p:nvSpPr>
                <p:spPr>
                  <a:xfrm>
                    <a:off x="1916431" y="2055414"/>
                    <a:ext cx="929639" cy="754053"/>
                  </a:xfrm>
                  <a:prstGeom prst="rect">
                    <a:avLst/>
                  </a:prstGeom>
                  <a:noFill/>
                </p:spPr>
                <p:txBody>
                  <a:bodyPr wrap="square" rtlCol="0">
                    <a:spAutoFit/>
                  </a:bodyPr>
                  <a:lstStyle/>
                  <a:p>
                    <a:pPr algn="ctr"/>
                    <a:r>
                      <a:rPr lang="en-US" sz="3200" b="1" dirty="0">
                        <a:solidFill>
                          <a:schemeClr val="bg1"/>
                        </a:solidFill>
                      </a:rPr>
                      <a:t>Bo</a:t>
                    </a:r>
                  </a:p>
                  <a:p>
                    <a:pPr algn="ctr"/>
                    <a:r>
                      <a:rPr lang="en-US" sz="1100" dirty="0" err="1">
                        <a:solidFill>
                          <a:schemeClr val="bg1"/>
                        </a:solidFill>
                      </a:rPr>
                      <a:t>Boarderline</a:t>
                    </a:r>
                    <a:endParaRPr lang="en-US" sz="1100" dirty="0">
                      <a:solidFill>
                        <a:schemeClr val="bg1"/>
                      </a:solidFill>
                    </a:endParaRPr>
                  </a:p>
                </p:txBody>
              </p:sp>
              <p:sp>
                <p:nvSpPr>
                  <p:cNvPr id="58" name="TextBox 57">
                    <a:extLst>
                      <a:ext uri="{FF2B5EF4-FFF2-40B4-BE49-F238E27FC236}">
                        <a16:creationId xmlns:a16="http://schemas.microsoft.com/office/drawing/2014/main" id="{9B30072E-57DA-35B8-7375-CEE00E83DA27}"/>
                      </a:ext>
                    </a:extLst>
                  </p:cNvPr>
                  <p:cNvSpPr txBox="1"/>
                  <p:nvPr/>
                </p:nvSpPr>
                <p:spPr>
                  <a:xfrm>
                    <a:off x="1647771" y="1753327"/>
                    <a:ext cx="929639" cy="338554"/>
                  </a:xfrm>
                  <a:prstGeom prst="rect">
                    <a:avLst/>
                  </a:prstGeom>
                  <a:noFill/>
                </p:spPr>
                <p:txBody>
                  <a:bodyPr wrap="square" rtlCol="0">
                    <a:spAutoFit/>
                  </a:bodyPr>
                  <a:lstStyle/>
                  <a:p>
                    <a:pPr algn="ctr"/>
                    <a:r>
                      <a:rPr lang="en-US" sz="1600" b="1" dirty="0">
                        <a:solidFill>
                          <a:schemeClr val="bg1"/>
                        </a:solidFill>
                      </a:rPr>
                      <a:t>33</a:t>
                    </a:r>
                    <a:endParaRPr lang="en-US" sz="700" dirty="0">
                      <a:solidFill>
                        <a:schemeClr val="bg1"/>
                      </a:solidFill>
                    </a:endParaRPr>
                  </a:p>
                </p:txBody>
              </p:sp>
            </p:grpSp>
          </p:grpSp>
          <p:grpSp>
            <p:nvGrpSpPr>
              <p:cNvPr id="65" name="Group 64">
                <a:extLst>
                  <a:ext uri="{FF2B5EF4-FFF2-40B4-BE49-F238E27FC236}">
                    <a16:creationId xmlns:a16="http://schemas.microsoft.com/office/drawing/2014/main" id="{2B4BA892-189A-2EB8-D648-456D1713977F}"/>
                  </a:ext>
                </a:extLst>
              </p:cNvPr>
              <p:cNvGrpSpPr/>
              <p:nvPr/>
            </p:nvGrpSpPr>
            <p:grpSpPr>
              <a:xfrm>
                <a:off x="3815742" y="1725509"/>
                <a:ext cx="1226766" cy="3671614"/>
                <a:chOff x="1636340" y="1695904"/>
                <a:chExt cx="1226766" cy="3671614"/>
              </a:xfrm>
              <a:solidFill>
                <a:srgbClr val="2A4165"/>
              </a:solidFill>
            </p:grpSpPr>
            <p:grpSp>
              <p:nvGrpSpPr>
                <p:cNvPr id="66" name="Group 65">
                  <a:extLst>
                    <a:ext uri="{FF2B5EF4-FFF2-40B4-BE49-F238E27FC236}">
                      <a16:creationId xmlns:a16="http://schemas.microsoft.com/office/drawing/2014/main" id="{D08A1B18-49B6-BB74-554C-BF8A5F6C4D12}"/>
                    </a:ext>
                  </a:extLst>
                </p:cNvPr>
                <p:cNvGrpSpPr/>
                <p:nvPr/>
              </p:nvGrpSpPr>
              <p:grpSpPr>
                <a:xfrm>
                  <a:off x="1647771" y="1695904"/>
                  <a:ext cx="1209730" cy="1156825"/>
                  <a:chOff x="1647771" y="1695904"/>
                  <a:chExt cx="1209730" cy="1156825"/>
                </a:xfrm>
                <a:grpFill/>
              </p:grpSpPr>
              <p:sp>
                <p:nvSpPr>
                  <p:cNvPr id="75" name="Rectangle 74">
                    <a:extLst>
                      <a:ext uri="{FF2B5EF4-FFF2-40B4-BE49-F238E27FC236}">
                        <a16:creationId xmlns:a16="http://schemas.microsoft.com/office/drawing/2014/main" id="{6ABD062F-7FA7-584D-ECC0-73857E1D33D7}"/>
                      </a:ext>
                    </a:extLst>
                  </p:cNvPr>
                  <p:cNvSpPr/>
                  <p:nvPr/>
                </p:nvSpPr>
                <p:spPr>
                  <a:xfrm>
                    <a:off x="1927862" y="1695904"/>
                    <a:ext cx="929639" cy="1156825"/>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79C841FC-0442-F1C4-9F2B-0EE2077D9EF2}"/>
                      </a:ext>
                    </a:extLst>
                  </p:cNvPr>
                  <p:cNvSpPr txBox="1"/>
                  <p:nvPr/>
                </p:nvSpPr>
                <p:spPr>
                  <a:xfrm>
                    <a:off x="1916431" y="2055414"/>
                    <a:ext cx="929639" cy="754053"/>
                  </a:xfrm>
                  <a:prstGeom prst="rect">
                    <a:avLst/>
                  </a:prstGeom>
                  <a:grpFill/>
                </p:spPr>
                <p:txBody>
                  <a:bodyPr wrap="square" rtlCol="0">
                    <a:spAutoFit/>
                  </a:bodyPr>
                  <a:lstStyle/>
                  <a:p>
                    <a:pPr algn="ctr"/>
                    <a:r>
                      <a:rPr lang="en-US" sz="3200" b="1" dirty="0">
                        <a:solidFill>
                          <a:schemeClr val="bg1"/>
                        </a:solidFill>
                      </a:rPr>
                      <a:t>Ax</a:t>
                    </a:r>
                  </a:p>
                  <a:p>
                    <a:pPr algn="ctr"/>
                    <a:r>
                      <a:rPr lang="en-US" sz="1100" dirty="0">
                        <a:solidFill>
                          <a:schemeClr val="bg1"/>
                        </a:solidFill>
                      </a:rPr>
                      <a:t>Anxiety</a:t>
                    </a:r>
                  </a:p>
                </p:txBody>
              </p:sp>
              <p:sp>
                <p:nvSpPr>
                  <p:cNvPr id="77" name="TextBox 76">
                    <a:extLst>
                      <a:ext uri="{FF2B5EF4-FFF2-40B4-BE49-F238E27FC236}">
                        <a16:creationId xmlns:a16="http://schemas.microsoft.com/office/drawing/2014/main" id="{06618DBA-642A-6A0E-40FD-9ACDA3843984}"/>
                      </a:ext>
                    </a:extLst>
                  </p:cNvPr>
                  <p:cNvSpPr txBox="1"/>
                  <p:nvPr/>
                </p:nvSpPr>
                <p:spPr>
                  <a:xfrm>
                    <a:off x="1647771" y="1753327"/>
                    <a:ext cx="929639" cy="338554"/>
                  </a:xfrm>
                  <a:prstGeom prst="rect">
                    <a:avLst/>
                  </a:prstGeom>
                  <a:noFill/>
                </p:spPr>
                <p:txBody>
                  <a:bodyPr wrap="square" rtlCol="0">
                    <a:spAutoFit/>
                  </a:bodyPr>
                  <a:lstStyle/>
                  <a:p>
                    <a:pPr algn="ctr"/>
                    <a:r>
                      <a:rPr lang="en-US" sz="1600" b="1" dirty="0">
                        <a:solidFill>
                          <a:schemeClr val="bg1"/>
                        </a:solidFill>
                      </a:rPr>
                      <a:t>8</a:t>
                    </a:r>
                    <a:endParaRPr lang="en-US" sz="700" dirty="0">
                      <a:solidFill>
                        <a:schemeClr val="bg1"/>
                      </a:solidFill>
                    </a:endParaRPr>
                  </a:p>
                </p:txBody>
              </p:sp>
            </p:grpSp>
            <p:grpSp>
              <p:nvGrpSpPr>
                <p:cNvPr id="67" name="Group 66">
                  <a:extLst>
                    <a:ext uri="{FF2B5EF4-FFF2-40B4-BE49-F238E27FC236}">
                      <a16:creationId xmlns:a16="http://schemas.microsoft.com/office/drawing/2014/main" id="{44F6EF16-1FFA-A11D-4510-48521AE242FB}"/>
                    </a:ext>
                  </a:extLst>
                </p:cNvPr>
                <p:cNvGrpSpPr/>
                <p:nvPr/>
              </p:nvGrpSpPr>
              <p:grpSpPr>
                <a:xfrm>
                  <a:off x="1653376" y="2990742"/>
                  <a:ext cx="1209730" cy="1127220"/>
                  <a:chOff x="1647771" y="1725509"/>
                  <a:chExt cx="1209730" cy="1127220"/>
                </a:xfrm>
                <a:grpFill/>
              </p:grpSpPr>
              <p:sp>
                <p:nvSpPr>
                  <p:cNvPr id="72" name="Rectangle 71">
                    <a:extLst>
                      <a:ext uri="{FF2B5EF4-FFF2-40B4-BE49-F238E27FC236}">
                        <a16:creationId xmlns:a16="http://schemas.microsoft.com/office/drawing/2014/main" id="{5624124C-268B-C898-92B3-ACBDE27FDEFF}"/>
                      </a:ext>
                    </a:extLst>
                  </p:cNvPr>
                  <p:cNvSpPr/>
                  <p:nvPr/>
                </p:nvSpPr>
                <p:spPr>
                  <a:xfrm>
                    <a:off x="1927862" y="1725509"/>
                    <a:ext cx="929639" cy="112722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5582DC55-B3ED-7E16-605F-646DA4856188}"/>
                      </a:ext>
                    </a:extLst>
                  </p:cNvPr>
                  <p:cNvSpPr txBox="1"/>
                  <p:nvPr/>
                </p:nvSpPr>
                <p:spPr>
                  <a:xfrm>
                    <a:off x="1916431" y="2055414"/>
                    <a:ext cx="929639" cy="754053"/>
                  </a:xfrm>
                  <a:prstGeom prst="rect">
                    <a:avLst/>
                  </a:prstGeom>
                  <a:noFill/>
                </p:spPr>
                <p:txBody>
                  <a:bodyPr wrap="square" rtlCol="0">
                    <a:spAutoFit/>
                  </a:bodyPr>
                  <a:lstStyle/>
                  <a:p>
                    <a:pPr algn="ctr"/>
                    <a:r>
                      <a:rPr lang="en-US" sz="3200" b="1" dirty="0" err="1">
                        <a:solidFill>
                          <a:schemeClr val="bg1"/>
                        </a:solidFill>
                      </a:rPr>
                      <a:t>Im</a:t>
                    </a:r>
                    <a:endParaRPr lang="en-US" sz="3200" b="1" dirty="0">
                      <a:solidFill>
                        <a:schemeClr val="bg1"/>
                      </a:solidFill>
                    </a:endParaRPr>
                  </a:p>
                  <a:p>
                    <a:pPr algn="ctr"/>
                    <a:r>
                      <a:rPr lang="en-US" sz="1100" dirty="0">
                        <a:solidFill>
                          <a:schemeClr val="bg1"/>
                        </a:solidFill>
                      </a:rPr>
                      <a:t>Impulse</a:t>
                    </a:r>
                  </a:p>
                </p:txBody>
              </p:sp>
              <p:sp>
                <p:nvSpPr>
                  <p:cNvPr id="74" name="TextBox 73">
                    <a:extLst>
                      <a:ext uri="{FF2B5EF4-FFF2-40B4-BE49-F238E27FC236}">
                        <a16:creationId xmlns:a16="http://schemas.microsoft.com/office/drawing/2014/main" id="{FB9B8EB7-C63A-79DA-B565-AF5721A0A663}"/>
                      </a:ext>
                    </a:extLst>
                  </p:cNvPr>
                  <p:cNvSpPr txBox="1"/>
                  <p:nvPr/>
                </p:nvSpPr>
                <p:spPr>
                  <a:xfrm>
                    <a:off x="1647771" y="1753327"/>
                    <a:ext cx="929639" cy="338554"/>
                  </a:xfrm>
                  <a:prstGeom prst="rect">
                    <a:avLst/>
                  </a:prstGeom>
                  <a:noFill/>
                </p:spPr>
                <p:txBody>
                  <a:bodyPr wrap="square" rtlCol="0">
                    <a:spAutoFit/>
                  </a:bodyPr>
                  <a:lstStyle/>
                  <a:p>
                    <a:pPr algn="ctr"/>
                    <a:r>
                      <a:rPr lang="en-US" sz="1600" b="1" dirty="0">
                        <a:solidFill>
                          <a:schemeClr val="bg1"/>
                        </a:solidFill>
                      </a:rPr>
                      <a:t>16</a:t>
                    </a:r>
                    <a:endParaRPr lang="en-US" sz="700" dirty="0">
                      <a:solidFill>
                        <a:schemeClr val="bg1"/>
                      </a:solidFill>
                    </a:endParaRPr>
                  </a:p>
                </p:txBody>
              </p:sp>
            </p:grpSp>
            <p:grpSp>
              <p:nvGrpSpPr>
                <p:cNvPr id="68" name="Group 67">
                  <a:extLst>
                    <a:ext uri="{FF2B5EF4-FFF2-40B4-BE49-F238E27FC236}">
                      <a16:creationId xmlns:a16="http://schemas.microsoft.com/office/drawing/2014/main" id="{51F9DAF1-8256-B3BE-5AF6-199349D54E33}"/>
                    </a:ext>
                  </a:extLst>
                </p:cNvPr>
                <p:cNvGrpSpPr/>
                <p:nvPr/>
              </p:nvGrpSpPr>
              <p:grpSpPr>
                <a:xfrm>
                  <a:off x="1636340" y="4240298"/>
                  <a:ext cx="1209730" cy="1127220"/>
                  <a:chOff x="1647771" y="1725509"/>
                  <a:chExt cx="1209730" cy="1127220"/>
                </a:xfrm>
                <a:grpFill/>
              </p:grpSpPr>
              <p:sp>
                <p:nvSpPr>
                  <p:cNvPr id="69" name="Rectangle 68">
                    <a:extLst>
                      <a:ext uri="{FF2B5EF4-FFF2-40B4-BE49-F238E27FC236}">
                        <a16:creationId xmlns:a16="http://schemas.microsoft.com/office/drawing/2014/main" id="{8079B8B9-547A-642C-F535-88164C1F920F}"/>
                      </a:ext>
                    </a:extLst>
                  </p:cNvPr>
                  <p:cNvSpPr/>
                  <p:nvPr/>
                </p:nvSpPr>
                <p:spPr>
                  <a:xfrm>
                    <a:off x="1927862" y="1725509"/>
                    <a:ext cx="929639" cy="112722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A5241D5-8CC3-CD8B-94A2-667339D99C68}"/>
                      </a:ext>
                    </a:extLst>
                  </p:cNvPr>
                  <p:cNvSpPr txBox="1"/>
                  <p:nvPr/>
                </p:nvSpPr>
                <p:spPr>
                  <a:xfrm>
                    <a:off x="1916431" y="2055414"/>
                    <a:ext cx="929639" cy="754053"/>
                  </a:xfrm>
                  <a:prstGeom prst="rect">
                    <a:avLst/>
                  </a:prstGeom>
                  <a:noFill/>
                </p:spPr>
                <p:txBody>
                  <a:bodyPr wrap="square" rtlCol="0">
                    <a:spAutoFit/>
                  </a:bodyPr>
                  <a:lstStyle/>
                  <a:p>
                    <a:pPr algn="ctr"/>
                    <a:r>
                      <a:rPr lang="en-US" sz="3200" b="1" dirty="0">
                        <a:solidFill>
                          <a:schemeClr val="bg1"/>
                        </a:solidFill>
                      </a:rPr>
                      <a:t>Di</a:t>
                    </a:r>
                  </a:p>
                  <a:p>
                    <a:pPr algn="ctr"/>
                    <a:r>
                      <a:rPr lang="en-US" sz="1100" dirty="0">
                        <a:solidFill>
                          <a:schemeClr val="bg1"/>
                        </a:solidFill>
                      </a:rPr>
                      <a:t>Dissociative</a:t>
                    </a:r>
                  </a:p>
                </p:txBody>
              </p:sp>
              <p:sp>
                <p:nvSpPr>
                  <p:cNvPr id="71" name="TextBox 70">
                    <a:extLst>
                      <a:ext uri="{FF2B5EF4-FFF2-40B4-BE49-F238E27FC236}">
                        <a16:creationId xmlns:a16="http://schemas.microsoft.com/office/drawing/2014/main" id="{27B65420-3DD6-BC8A-79FC-2BFAACD787B6}"/>
                      </a:ext>
                    </a:extLst>
                  </p:cNvPr>
                  <p:cNvSpPr txBox="1"/>
                  <p:nvPr/>
                </p:nvSpPr>
                <p:spPr>
                  <a:xfrm>
                    <a:off x="1647771" y="1753327"/>
                    <a:ext cx="929639" cy="338554"/>
                  </a:xfrm>
                  <a:prstGeom prst="rect">
                    <a:avLst/>
                  </a:prstGeom>
                  <a:noFill/>
                </p:spPr>
                <p:txBody>
                  <a:bodyPr wrap="square" rtlCol="0">
                    <a:spAutoFit/>
                  </a:bodyPr>
                  <a:lstStyle/>
                  <a:p>
                    <a:pPr algn="ctr"/>
                    <a:r>
                      <a:rPr lang="en-US" sz="1600" b="1" dirty="0">
                        <a:solidFill>
                          <a:schemeClr val="bg1"/>
                        </a:solidFill>
                      </a:rPr>
                      <a:t>34</a:t>
                    </a:r>
                    <a:endParaRPr lang="en-US" sz="700" dirty="0">
                      <a:solidFill>
                        <a:schemeClr val="bg1"/>
                      </a:solidFill>
                    </a:endParaRPr>
                  </a:p>
                </p:txBody>
              </p:sp>
            </p:grpSp>
          </p:grpSp>
          <p:grpSp>
            <p:nvGrpSpPr>
              <p:cNvPr id="78" name="Group 77">
                <a:extLst>
                  <a:ext uri="{FF2B5EF4-FFF2-40B4-BE49-F238E27FC236}">
                    <a16:creationId xmlns:a16="http://schemas.microsoft.com/office/drawing/2014/main" id="{DD1081A0-02C7-6186-4F29-05A8EF4847BB}"/>
                  </a:ext>
                </a:extLst>
              </p:cNvPr>
              <p:cNvGrpSpPr/>
              <p:nvPr/>
            </p:nvGrpSpPr>
            <p:grpSpPr>
              <a:xfrm>
                <a:off x="4897837" y="1743901"/>
                <a:ext cx="1289673" cy="3682827"/>
                <a:chOff x="1636340" y="1684691"/>
                <a:chExt cx="1289673" cy="3682827"/>
              </a:xfrm>
              <a:solidFill>
                <a:srgbClr val="884D5F"/>
              </a:solidFill>
            </p:grpSpPr>
            <p:grpSp>
              <p:nvGrpSpPr>
                <p:cNvPr id="79" name="Group 78">
                  <a:extLst>
                    <a:ext uri="{FF2B5EF4-FFF2-40B4-BE49-F238E27FC236}">
                      <a16:creationId xmlns:a16="http://schemas.microsoft.com/office/drawing/2014/main" id="{33AB3BD3-0FBD-FE9C-2951-38B90B20729F}"/>
                    </a:ext>
                  </a:extLst>
                </p:cNvPr>
                <p:cNvGrpSpPr/>
                <p:nvPr/>
              </p:nvGrpSpPr>
              <p:grpSpPr>
                <a:xfrm>
                  <a:off x="1647771" y="1684691"/>
                  <a:ext cx="1243715" cy="1168038"/>
                  <a:chOff x="1647771" y="1684691"/>
                  <a:chExt cx="1243715" cy="1168038"/>
                </a:xfrm>
                <a:grpFill/>
              </p:grpSpPr>
              <p:sp>
                <p:nvSpPr>
                  <p:cNvPr id="88" name="Rectangle 87">
                    <a:extLst>
                      <a:ext uri="{FF2B5EF4-FFF2-40B4-BE49-F238E27FC236}">
                        <a16:creationId xmlns:a16="http://schemas.microsoft.com/office/drawing/2014/main" id="{54AEB3FD-1A12-80A7-D072-B6648C1CADAB}"/>
                      </a:ext>
                    </a:extLst>
                  </p:cNvPr>
                  <p:cNvSpPr/>
                  <p:nvPr/>
                </p:nvSpPr>
                <p:spPr>
                  <a:xfrm>
                    <a:off x="1927862" y="1684691"/>
                    <a:ext cx="929639" cy="1168038"/>
                  </a:xfrm>
                  <a:prstGeom prst="rect">
                    <a:avLst/>
                  </a:prstGeom>
                  <a:solidFill>
                    <a:srgbClr val="D293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4E415A46-F78E-8761-F16D-DBB4629D2F05}"/>
                      </a:ext>
                    </a:extLst>
                  </p:cNvPr>
                  <p:cNvSpPr txBox="1"/>
                  <p:nvPr/>
                </p:nvSpPr>
                <p:spPr>
                  <a:xfrm>
                    <a:off x="1794179" y="2056493"/>
                    <a:ext cx="1097307" cy="754053"/>
                  </a:xfrm>
                  <a:prstGeom prst="rect">
                    <a:avLst/>
                  </a:prstGeom>
                  <a:noFill/>
                </p:spPr>
                <p:txBody>
                  <a:bodyPr wrap="square" rtlCol="0">
                    <a:spAutoFit/>
                  </a:bodyPr>
                  <a:lstStyle/>
                  <a:p>
                    <a:pPr algn="ctr"/>
                    <a:r>
                      <a:rPr lang="en-US" sz="3200" b="1" dirty="0">
                        <a:solidFill>
                          <a:schemeClr val="bg1"/>
                        </a:solidFill>
                      </a:rPr>
                      <a:t>Cy</a:t>
                    </a:r>
                  </a:p>
                  <a:p>
                    <a:pPr algn="ctr"/>
                    <a:r>
                      <a:rPr lang="en-US" sz="1100" dirty="0">
                        <a:solidFill>
                          <a:schemeClr val="bg1"/>
                        </a:solidFill>
                      </a:rPr>
                      <a:t>Cyclothymia</a:t>
                    </a:r>
                  </a:p>
                </p:txBody>
              </p:sp>
              <p:sp>
                <p:nvSpPr>
                  <p:cNvPr id="90" name="TextBox 89">
                    <a:extLst>
                      <a:ext uri="{FF2B5EF4-FFF2-40B4-BE49-F238E27FC236}">
                        <a16:creationId xmlns:a16="http://schemas.microsoft.com/office/drawing/2014/main" id="{8C181921-94CD-B4C8-CB8A-C35C3DB405A3}"/>
                      </a:ext>
                    </a:extLst>
                  </p:cNvPr>
                  <p:cNvSpPr txBox="1"/>
                  <p:nvPr/>
                </p:nvSpPr>
                <p:spPr>
                  <a:xfrm>
                    <a:off x="1647771" y="1753327"/>
                    <a:ext cx="929639" cy="338554"/>
                  </a:xfrm>
                  <a:prstGeom prst="rect">
                    <a:avLst/>
                  </a:prstGeom>
                  <a:noFill/>
                </p:spPr>
                <p:txBody>
                  <a:bodyPr wrap="square" rtlCol="0">
                    <a:spAutoFit/>
                  </a:bodyPr>
                  <a:lstStyle/>
                  <a:p>
                    <a:pPr algn="ctr"/>
                    <a:r>
                      <a:rPr lang="en-US" sz="1600" b="1" dirty="0">
                        <a:solidFill>
                          <a:schemeClr val="bg1"/>
                        </a:solidFill>
                      </a:rPr>
                      <a:t>9</a:t>
                    </a:r>
                    <a:endParaRPr lang="en-US" sz="700" dirty="0">
                      <a:solidFill>
                        <a:schemeClr val="bg1"/>
                      </a:solidFill>
                    </a:endParaRPr>
                  </a:p>
                </p:txBody>
              </p:sp>
            </p:grpSp>
            <p:grpSp>
              <p:nvGrpSpPr>
                <p:cNvPr id="80" name="Group 79">
                  <a:extLst>
                    <a:ext uri="{FF2B5EF4-FFF2-40B4-BE49-F238E27FC236}">
                      <a16:creationId xmlns:a16="http://schemas.microsoft.com/office/drawing/2014/main" id="{75991410-DEE3-9054-0829-2ABC6A6DAE06}"/>
                    </a:ext>
                  </a:extLst>
                </p:cNvPr>
                <p:cNvGrpSpPr/>
                <p:nvPr/>
              </p:nvGrpSpPr>
              <p:grpSpPr>
                <a:xfrm>
                  <a:off x="1653376" y="2990742"/>
                  <a:ext cx="1209730" cy="1127220"/>
                  <a:chOff x="1647771" y="1725509"/>
                  <a:chExt cx="1209730" cy="1127220"/>
                </a:xfrm>
                <a:grpFill/>
              </p:grpSpPr>
              <p:sp>
                <p:nvSpPr>
                  <p:cNvPr id="85" name="Rectangle 84">
                    <a:extLst>
                      <a:ext uri="{FF2B5EF4-FFF2-40B4-BE49-F238E27FC236}">
                        <a16:creationId xmlns:a16="http://schemas.microsoft.com/office/drawing/2014/main" id="{6E315CA6-C5D4-2291-54DC-309CDE6D77DE}"/>
                      </a:ext>
                    </a:extLst>
                  </p:cNvPr>
                  <p:cNvSpPr/>
                  <p:nvPr/>
                </p:nvSpPr>
                <p:spPr>
                  <a:xfrm>
                    <a:off x="1927862" y="1725509"/>
                    <a:ext cx="929639" cy="1127220"/>
                  </a:xfrm>
                  <a:prstGeom prst="rect">
                    <a:avLst/>
                  </a:prstGeom>
                  <a:solidFill>
                    <a:srgbClr val="D293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A5DA3AA-A2E5-619A-6C56-201D2658135D}"/>
                      </a:ext>
                    </a:extLst>
                  </p:cNvPr>
                  <p:cNvSpPr txBox="1"/>
                  <p:nvPr/>
                </p:nvSpPr>
                <p:spPr>
                  <a:xfrm>
                    <a:off x="1916431" y="2055414"/>
                    <a:ext cx="929639" cy="754053"/>
                  </a:xfrm>
                  <a:prstGeom prst="rect">
                    <a:avLst/>
                  </a:prstGeom>
                  <a:noFill/>
                </p:spPr>
                <p:txBody>
                  <a:bodyPr wrap="square" rtlCol="0">
                    <a:spAutoFit/>
                  </a:bodyPr>
                  <a:lstStyle/>
                  <a:p>
                    <a:pPr algn="ctr"/>
                    <a:r>
                      <a:rPr lang="en-US" sz="3200" b="1" dirty="0">
                        <a:solidFill>
                          <a:schemeClr val="bg1"/>
                        </a:solidFill>
                      </a:rPr>
                      <a:t>Bi</a:t>
                    </a:r>
                  </a:p>
                  <a:p>
                    <a:pPr algn="ctr"/>
                    <a:r>
                      <a:rPr lang="en-US" sz="1100" dirty="0">
                        <a:solidFill>
                          <a:schemeClr val="bg1"/>
                        </a:solidFill>
                      </a:rPr>
                      <a:t>Bipolar</a:t>
                    </a:r>
                  </a:p>
                </p:txBody>
              </p:sp>
              <p:sp>
                <p:nvSpPr>
                  <p:cNvPr id="87" name="TextBox 86">
                    <a:extLst>
                      <a:ext uri="{FF2B5EF4-FFF2-40B4-BE49-F238E27FC236}">
                        <a16:creationId xmlns:a16="http://schemas.microsoft.com/office/drawing/2014/main" id="{E6066E52-1850-02EA-1A72-DDBD9DD1C3B9}"/>
                      </a:ext>
                    </a:extLst>
                  </p:cNvPr>
                  <p:cNvSpPr txBox="1"/>
                  <p:nvPr/>
                </p:nvSpPr>
                <p:spPr>
                  <a:xfrm>
                    <a:off x="1647771" y="1753327"/>
                    <a:ext cx="929639" cy="338554"/>
                  </a:xfrm>
                  <a:prstGeom prst="rect">
                    <a:avLst/>
                  </a:prstGeom>
                  <a:noFill/>
                </p:spPr>
                <p:txBody>
                  <a:bodyPr wrap="square" rtlCol="0">
                    <a:spAutoFit/>
                  </a:bodyPr>
                  <a:lstStyle/>
                  <a:p>
                    <a:pPr algn="ctr"/>
                    <a:r>
                      <a:rPr lang="en-US" sz="1600" b="1" dirty="0">
                        <a:solidFill>
                          <a:schemeClr val="bg1"/>
                        </a:solidFill>
                      </a:rPr>
                      <a:t>17</a:t>
                    </a:r>
                    <a:endParaRPr lang="en-US" sz="700" dirty="0">
                      <a:solidFill>
                        <a:schemeClr val="bg1"/>
                      </a:solidFill>
                    </a:endParaRPr>
                  </a:p>
                </p:txBody>
              </p:sp>
            </p:grpSp>
            <p:grpSp>
              <p:nvGrpSpPr>
                <p:cNvPr id="81" name="Group 80">
                  <a:extLst>
                    <a:ext uri="{FF2B5EF4-FFF2-40B4-BE49-F238E27FC236}">
                      <a16:creationId xmlns:a16="http://schemas.microsoft.com/office/drawing/2014/main" id="{6F5F6DAB-F5C5-0051-619E-5A3E84E08008}"/>
                    </a:ext>
                  </a:extLst>
                </p:cNvPr>
                <p:cNvGrpSpPr/>
                <p:nvPr/>
              </p:nvGrpSpPr>
              <p:grpSpPr>
                <a:xfrm>
                  <a:off x="1636340" y="4240298"/>
                  <a:ext cx="1289673" cy="1127220"/>
                  <a:chOff x="1647771" y="1725509"/>
                  <a:chExt cx="1289673" cy="1127220"/>
                </a:xfrm>
                <a:grpFill/>
              </p:grpSpPr>
              <p:sp>
                <p:nvSpPr>
                  <p:cNvPr id="82" name="Rectangle 81">
                    <a:extLst>
                      <a:ext uri="{FF2B5EF4-FFF2-40B4-BE49-F238E27FC236}">
                        <a16:creationId xmlns:a16="http://schemas.microsoft.com/office/drawing/2014/main" id="{5C0BA8A7-9DB2-BBA5-8F13-39659BDB7E45}"/>
                      </a:ext>
                    </a:extLst>
                  </p:cNvPr>
                  <p:cNvSpPr/>
                  <p:nvPr/>
                </p:nvSpPr>
                <p:spPr>
                  <a:xfrm>
                    <a:off x="1927862" y="1725509"/>
                    <a:ext cx="929639" cy="1127220"/>
                  </a:xfrm>
                  <a:prstGeom prst="rect">
                    <a:avLst/>
                  </a:prstGeom>
                  <a:solidFill>
                    <a:srgbClr val="D293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4079A246-306B-30FE-FD71-6B6820E70367}"/>
                      </a:ext>
                    </a:extLst>
                  </p:cNvPr>
                  <p:cNvSpPr txBox="1"/>
                  <p:nvPr/>
                </p:nvSpPr>
                <p:spPr>
                  <a:xfrm>
                    <a:off x="1840137" y="2093008"/>
                    <a:ext cx="1097307" cy="754053"/>
                  </a:xfrm>
                  <a:prstGeom prst="rect">
                    <a:avLst/>
                  </a:prstGeom>
                  <a:noFill/>
                </p:spPr>
                <p:txBody>
                  <a:bodyPr wrap="square" rtlCol="0">
                    <a:spAutoFit/>
                  </a:bodyPr>
                  <a:lstStyle/>
                  <a:p>
                    <a:pPr algn="ctr"/>
                    <a:r>
                      <a:rPr lang="en-US" sz="3200" b="1" dirty="0" err="1">
                        <a:solidFill>
                          <a:schemeClr val="bg1"/>
                        </a:solidFill>
                      </a:rPr>
                      <a:t>Sz</a:t>
                    </a:r>
                    <a:endParaRPr lang="en-US" sz="3200" b="1" dirty="0">
                      <a:solidFill>
                        <a:schemeClr val="bg1"/>
                      </a:solidFill>
                    </a:endParaRPr>
                  </a:p>
                  <a:p>
                    <a:pPr algn="ctr"/>
                    <a:r>
                      <a:rPr lang="en-US" sz="1100" dirty="0">
                        <a:solidFill>
                          <a:schemeClr val="bg1"/>
                        </a:solidFill>
                      </a:rPr>
                      <a:t>Schizophrenia</a:t>
                    </a:r>
                  </a:p>
                </p:txBody>
              </p:sp>
              <p:sp>
                <p:nvSpPr>
                  <p:cNvPr id="84" name="TextBox 83">
                    <a:extLst>
                      <a:ext uri="{FF2B5EF4-FFF2-40B4-BE49-F238E27FC236}">
                        <a16:creationId xmlns:a16="http://schemas.microsoft.com/office/drawing/2014/main" id="{90DB6B34-47B0-9849-10C0-8BADDF083ED3}"/>
                      </a:ext>
                    </a:extLst>
                  </p:cNvPr>
                  <p:cNvSpPr txBox="1"/>
                  <p:nvPr/>
                </p:nvSpPr>
                <p:spPr>
                  <a:xfrm>
                    <a:off x="1647771" y="1753327"/>
                    <a:ext cx="929639" cy="338554"/>
                  </a:xfrm>
                  <a:prstGeom prst="rect">
                    <a:avLst/>
                  </a:prstGeom>
                  <a:noFill/>
                </p:spPr>
                <p:txBody>
                  <a:bodyPr wrap="square" rtlCol="0">
                    <a:spAutoFit/>
                  </a:bodyPr>
                  <a:lstStyle/>
                  <a:p>
                    <a:pPr algn="ctr"/>
                    <a:r>
                      <a:rPr lang="en-US" sz="1600" b="1" dirty="0">
                        <a:solidFill>
                          <a:schemeClr val="bg1"/>
                        </a:solidFill>
                      </a:rPr>
                      <a:t>35</a:t>
                    </a:r>
                    <a:endParaRPr lang="en-US" sz="700" dirty="0">
                      <a:solidFill>
                        <a:schemeClr val="bg1"/>
                      </a:solidFill>
                    </a:endParaRPr>
                  </a:p>
                </p:txBody>
              </p:sp>
            </p:grpSp>
          </p:grpSp>
        </p:grpSp>
        <p:grpSp>
          <p:nvGrpSpPr>
            <p:cNvPr id="92" name="Group 91">
              <a:extLst>
                <a:ext uri="{FF2B5EF4-FFF2-40B4-BE49-F238E27FC236}">
                  <a16:creationId xmlns:a16="http://schemas.microsoft.com/office/drawing/2014/main" id="{956F54D0-6A35-7DF3-5928-A0D82A690BE1}"/>
                </a:ext>
              </a:extLst>
            </p:cNvPr>
            <p:cNvGrpSpPr/>
            <p:nvPr/>
          </p:nvGrpSpPr>
          <p:grpSpPr>
            <a:xfrm>
              <a:off x="5779606" y="5397098"/>
              <a:ext cx="5568560" cy="1218380"/>
              <a:chOff x="550438" y="1725509"/>
              <a:chExt cx="5568560" cy="1218380"/>
            </a:xfrm>
          </p:grpSpPr>
          <p:grpSp>
            <p:nvGrpSpPr>
              <p:cNvPr id="146" name="Group 145">
                <a:extLst>
                  <a:ext uri="{FF2B5EF4-FFF2-40B4-BE49-F238E27FC236}">
                    <a16:creationId xmlns:a16="http://schemas.microsoft.com/office/drawing/2014/main" id="{CBC31FBB-19CE-6E43-8D30-6588D5F42AE4}"/>
                  </a:ext>
                </a:extLst>
              </p:cNvPr>
              <p:cNvGrpSpPr/>
              <p:nvPr/>
            </p:nvGrpSpPr>
            <p:grpSpPr>
              <a:xfrm>
                <a:off x="1647771" y="1725509"/>
                <a:ext cx="1209730" cy="1127220"/>
                <a:chOff x="1647771" y="1725509"/>
                <a:chExt cx="1209730" cy="1127220"/>
              </a:xfrm>
            </p:grpSpPr>
            <p:sp>
              <p:nvSpPr>
                <p:cNvPr id="155" name="Rectangle 154">
                  <a:extLst>
                    <a:ext uri="{FF2B5EF4-FFF2-40B4-BE49-F238E27FC236}">
                      <a16:creationId xmlns:a16="http://schemas.microsoft.com/office/drawing/2014/main" id="{CF2F916C-DAAF-AD7C-1825-13F1DEFBC3A4}"/>
                    </a:ext>
                  </a:extLst>
                </p:cNvPr>
                <p:cNvSpPr/>
                <p:nvPr/>
              </p:nvSpPr>
              <p:spPr>
                <a:xfrm>
                  <a:off x="1927862" y="1725509"/>
                  <a:ext cx="929639" cy="1127220"/>
                </a:xfrm>
                <a:prstGeom prst="rect">
                  <a:avLst/>
                </a:prstGeom>
                <a:solidFill>
                  <a:srgbClr val="4647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a:extLst>
                    <a:ext uri="{FF2B5EF4-FFF2-40B4-BE49-F238E27FC236}">
                      <a16:creationId xmlns:a16="http://schemas.microsoft.com/office/drawing/2014/main" id="{FCDFE1D4-89E6-F624-AD01-646E90FE28DB}"/>
                    </a:ext>
                  </a:extLst>
                </p:cNvPr>
                <p:cNvSpPr txBox="1"/>
                <p:nvPr/>
              </p:nvSpPr>
              <p:spPr>
                <a:xfrm>
                  <a:off x="1916431" y="2055414"/>
                  <a:ext cx="929639" cy="754053"/>
                </a:xfrm>
                <a:prstGeom prst="rect">
                  <a:avLst/>
                </a:prstGeom>
                <a:noFill/>
              </p:spPr>
              <p:txBody>
                <a:bodyPr wrap="square" rtlCol="0">
                  <a:spAutoFit/>
                </a:bodyPr>
                <a:lstStyle/>
                <a:p>
                  <a:pPr algn="ctr"/>
                  <a:r>
                    <a:rPr lang="en-US" sz="3200" b="1" dirty="0">
                      <a:solidFill>
                        <a:schemeClr val="bg1"/>
                      </a:solidFill>
                    </a:rPr>
                    <a:t>La</a:t>
                  </a:r>
                </a:p>
                <a:p>
                  <a:pPr algn="ctr"/>
                  <a:r>
                    <a:rPr lang="en-US" sz="1100" dirty="0">
                      <a:solidFill>
                        <a:schemeClr val="bg1"/>
                      </a:solidFill>
                    </a:rPr>
                    <a:t>Language</a:t>
                  </a:r>
                </a:p>
              </p:txBody>
            </p:sp>
            <p:sp>
              <p:nvSpPr>
                <p:cNvPr id="157" name="TextBox 156">
                  <a:extLst>
                    <a:ext uri="{FF2B5EF4-FFF2-40B4-BE49-F238E27FC236}">
                      <a16:creationId xmlns:a16="http://schemas.microsoft.com/office/drawing/2014/main" id="{E0C79947-42FA-AA08-64A2-6CB8F34582BB}"/>
                    </a:ext>
                  </a:extLst>
                </p:cNvPr>
                <p:cNvSpPr txBox="1"/>
                <p:nvPr/>
              </p:nvSpPr>
              <p:spPr>
                <a:xfrm>
                  <a:off x="1647771" y="1753327"/>
                  <a:ext cx="929639" cy="338554"/>
                </a:xfrm>
                <a:prstGeom prst="rect">
                  <a:avLst/>
                </a:prstGeom>
                <a:noFill/>
              </p:spPr>
              <p:txBody>
                <a:bodyPr wrap="square" rtlCol="0">
                  <a:spAutoFit/>
                </a:bodyPr>
                <a:lstStyle/>
                <a:p>
                  <a:pPr algn="ctr"/>
                  <a:r>
                    <a:rPr lang="en-US" sz="1600" b="1" dirty="0">
                      <a:solidFill>
                        <a:schemeClr val="bg1"/>
                      </a:solidFill>
                    </a:rPr>
                    <a:t>50</a:t>
                  </a:r>
                  <a:endParaRPr lang="en-US" sz="700" dirty="0">
                    <a:solidFill>
                      <a:schemeClr val="bg1"/>
                    </a:solidFill>
                  </a:endParaRPr>
                </a:p>
              </p:txBody>
            </p:sp>
          </p:grpSp>
          <p:grpSp>
            <p:nvGrpSpPr>
              <p:cNvPr id="97" name="Group 96">
                <a:extLst>
                  <a:ext uri="{FF2B5EF4-FFF2-40B4-BE49-F238E27FC236}">
                    <a16:creationId xmlns:a16="http://schemas.microsoft.com/office/drawing/2014/main" id="{D0C2A13C-771E-5146-B282-1989C2223CCD}"/>
                  </a:ext>
                </a:extLst>
              </p:cNvPr>
              <p:cNvGrpSpPr/>
              <p:nvPr/>
            </p:nvGrpSpPr>
            <p:grpSpPr>
              <a:xfrm>
                <a:off x="550438" y="1725509"/>
                <a:ext cx="1209730" cy="1127220"/>
                <a:chOff x="1647771" y="1725509"/>
                <a:chExt cx="1209730" cy="1127220"/>
              </a:xfrm>
              <a:solidFill>
                <a:srgbClr val="2A4165"/>
              </a:solidFill>
            </p:grpSpPr>
            <p:sp>
              <p:nvSpPr>
                <p:cNvPr id="137" name="Rectangle 136">
                  <a:extLst>
                    <a:ext uri="{FF2B5EF4-FFF2-40B4-BE49-F238E27FC236}">
                      <a16:creationId xmlns:a16="http://schemas.microsoft.com/office/drawing/2014/main" id="{8511A263-DBB5-6904-92FF-73B11F4B4A9C}"/>
                    </a:ext>
                  </a:extLst>
                </p:cNvPr>
                <p:cNvSpPr/>
                <p:nvPr/>
              </p:nvSpPr>
              <p:spPr>
                <a:xfrm>
                  <a:off x="1927862" y="1725509"/>
                  <a:ext cx="929639" cy="1127220"/>
                </a:xfrm>
                <a:prstGeom prst="rect">
                  <a:avLst/>
                </a:prstGeom>
                <a:solidFill>
                  <a:srgbClr val="4647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Box 137">
                  <a:extLst>
                    <a:ext uri="{FF2B5EF4-FFF2-40B4-BE49-F238E27FC236}">
                      <a16:creationId xmlns:a16="http://schemas.microsoft.com/office/drawing/2014/main" id="{DFA35365-7573-624A-7136-06D314001849}"/>
                    </a:ext>
                  </a:extLst>
                </p:cNvPr>
                <p:cNvSpPr txBox="1"/>
                <p:nvPr/>
              </p:nvSpPr>
              <p:spPr>
                <a:xfrm>
                  <a:off x="1916431" y="2055414"/>
                  <a:ext cx="929639" cy="754053"/>
                </a:xfrm>
                <a:prstGeom prst="rect">
                  <a:avLst/>
                </a:prstGeom>
                <a:noFill/>
              </p:spPr>
              <p:txBody>
                <a:bodyPr wrap="square" rtlCol="0">
                  <a:spAutoFit/>
                </a:bodyPr>
                <a:lstStyle/>
                <a:p>
                  <a:pPr algn="ctr"/>
                  <a:r>
                    <a:rPr lang="en-US" sz="3200" b="1" dirty="0">
                      <a:solidFill>
                        <a:schemeClr val="bg1"/>
                      </a:solidFill>
                    </a:rPr>
                    <a:t>ID</a:t>
                  </a:r>
                </a:p>
                <a:p>
                  <a:pPr algn="ctr"/>
                  <a:r>
                    <a:rPr lang="en-US" sz="1100" dirty="0">
                      <a:solidFill>
                        <a:schemeClr val="bg1"/>
                      </a:solidFill>
                    </a:rPr>
                    <a:t>Intellectual</a:t>
                  </a:r>
                </a:p>
              </p:txBody>
            </p:sp>
            <p:sp>
              <p:nvSpPr>
                <p:cNvPr id="139" name="TextBox 138">
                  <a:extLst>
                    <a:ext uri="{FF2B5EF4-FFF2-40B4-BE49-F238E27FC236}">
                      <a16:creationId xmlns:a16="http://schemas.microsoft.com/office/drawing/2014/main" id="{2997ABDA-7E1F-F319-0D47-708F99E8433F}"/>
                    </a:ext>
                  </a:extLst>
                </p:cNvPr>
                <p:cNvSpPr txBox="1"/>
                <p:nvPr/>
              </p:nvSpPr>
              <p:spPr>
                <a:xfrm>
                  <a:off x="1647771" y="1753327"/>
                  <a:ext cx="929639" cy="338554"/>
                </a:xfrm>
                <a:prstGeom prst="rect">
                  <a:avLst/>
                </a:prstGeom>
                <a:noFill/>
              </p:spPr>
              <p:txBody>
                <a:bodyPr wrap="square" rtlCol="0">
                  <a:spAutoFit/>
                </a:bodyPr>
                <a:lstStyle/>
                <a:p>
                  <a:pPr algn="ctr"/>
                  <a:r>
                    <a:rPr lang="en-US" sz="1600" b="1" dirty="0">
                      <a:solidFill>
                        <a:schemeClr val="bg1"/>
                      </a:solidFill>
                    </a:rPr>
                    <a:t>49</a:t>
                  </a:r>
                  <a:endParaRPr lang="en-US" sz="700" dirty="0">
                    <a:solidFill>
                      <a:schemeClr val="bg1"/>
                    </a:solidFill>
                  </a:endParaRPr>
                </a:p>
              </p:txBody>
            </p:sp>
          </p:grpSp>
          <p:grpSp>
            <p:nvGrpSpPr>
              <p:cNvPr id="125" name="Group 124">
                <a:extLst>
                  <a:ext uri="{FF2B5EF4-FFF2-40B4-BE49-F238E27FC236}">
                    <a16:creationId xmlns:a16="http://schemas.microsoft.com/office/drawing/2014/main" id="{5D23248C-8E0A-D908-C7AD-6298C24E4C02}"/>
                  </a:ext>
                </a:extLst>
              </p:cNvPr>
              <p:cNvGrpSpPr/>
              <p:nvPr/>
            </p:nvGrpSpPr>
            <p:grpSpPr>
              <a:xfrm>
                <a:off x="2745078" y="1725509"/>
                <a:ext cx="1209730" cy="1127220"/>
                <a:chOff x="1647771" y="1725509"/>
                <a:chExt cx="1209730" cy="1127220"/>
              </a:xfrm>
            </p:grpSpPr>
            <p:sp>
              <p:nvSpPr>
                <p:cNvPr id="134" name="Rectangle 133">
                  <a:extLst>
                    <a:ext uri="{FF2B5EF4-FFF2-40B4-BE49-F238E27FC236}">
                      <a16:creationId xmlns:a16="http://schemas.microsoft.com/office/drawing/2014/main" id="{A8F19354-5A67-F955-C14E-FAF272E17870}"/>
                    </a:ext>
                  </a:extLst>
                </p:cNvPr>
                <p:cNvSpPr/>
                <p:nvPr/>
              </p:nvSpPr>
              <p:spPr>
                <a:xfrm>
                  <a:off x="1927862" y="1725509"/>
                  <a:ext cx="929639" cy="1127220"/>
                </a:xfrm>
                <a:prstGeom prst="rect">
                  <a:avLst/>
                </a:prstGeom>
                <a:solidFill>
                  <a:srgbClr val="9F86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1FD6608D-206D-3D4D-6B04-46B7ACD31BEB}"/>
                    </a:ext>
                  </a:extLst>
                </p:cNvPr>
                <p:cNvSpPr txBox="1"/>
                <p:nvPr/>
              </p:nvSpPr>
              <p:spPr>
                <a:xfrm>
                  <a:off x="1916431" y="2055414"/>
                  <a:ext cx="929639" cy="754053"/>
                </a:xfrm>
                <a:prstGeom prst="rect">
                  <a:avLst/>
                </a:prstGeom>
                <a:noFill/>
              </p:spPr>
              <p:txBody>
                <a:bodyPr wrap="square" rtlCol="0">
                  <a:spAutoFit/>
                </a:bodyPr>
                <a:lstStyle/>
                <a:p>
                  <a:pPr algn="ctr"/>
                  <a:r>
                    <a:rPr lang="en-US" sz="3200" b="1" dirty="0" err="1">
                      <a:solidFill>
                        <a:schemeClr val="bg1"/>
                      </a:solidFill>
                    </a:rPr>
                    <a:t>Sp</a:t>
                  </a:r>
                  <a:endParaRPr lang="en-US" sz="3200" b="1" dirty="0">
                    <a:solidFill>
                      <a:schemeClr val="bg1"/>
                    </a:solidFill>
                  </a:endParaRPr>
                </a:p>
                <a:p>
                  <a:pPr algn="ctr"/>
                  <a:r>
                    <a:rPr lang="en-US" sz="1100" dirty="0">
                      <a:solidFill>
                        <a:schemeClr val="bg1"/>
                      </a:solidFill>
                    </a:rPr>
                    <a:t>Soc-Prag</a:t>
                  </a:r>
                </a:p>
              </p:txBody>
            </p:sp>
            <p:sp>
              <p:nvSpPr>
                <p:cNvPr id="136" name="TextBox 135">
                  <a:extLst>
                    <a:ext uri="{FF2B5EF4-FFF2-40B4-BE49-F238E27FC236}">
                      <a16:creationId xmlns:a16="http://schemas.microsoft.com/office/drawing/2014/main" id="{CFF6F209-F834-D0EA-DD2F-0DF238DB59BC}"/>
                    </a:ext>
                  </a:extLst>
                </p:cNvPr>
                <p:cNvSpPr txBox="1"/>
                <p:nvPr/>
              </p:nvSpPr>
              <p:spPr>
                <a:xfrm>
                  <a:off x="1647771" y="1753327"/>
                  <a:ext cx="929639" cy="338554"/>
                </a:xfrm>
                <a:prstGeom prst="rect">
                  <a:avLst/>
                </a:prstGeom>
                <a:noFill/>
              </p:spPr>
              <p:txBody>
                <a:bodyPr wrap="square" rtlCol="0">
                  <a:spAutoFit/>
                </a:bodyPr>
                <a:lstStyle/>
                <a:p>
                  <a:pPr algn="ctr"/>
                  <a:r>
                    <a:rPr lang="en-US" sz="1600" b="1" dirty="0">
                      <a:solidFill>
                        <a:schemeClr val="bg1"/>
                      </a:solidFill>
                    </a:rPr>
                    <a:t>51</a:t>
                  </a:r>
                  <a:endParaRPr lang="en-US" sz="700" dirty="0">
                    <a:solidFill>
                      <a:schemeClr val="bg1"/>
                    </a:solidFill>
                  </a:endParaRPr>
                </a:p>
              </p:txBody>
            </p:sp>
          </p:grpSp>
          <p:grpSp>
            <p:nvGrpSpPr>
              <p:cNvPr id="113" name="Group 112">
                <a:extLst>
                  <a:ext uri="{FF2B5EF4-FFF2-40B4-BE49-F238E27FC236}">
                    <a16:creationId xmlns:a16="http://schemas.microsoft.com/office/drawing/2014/main" id="{70CE732C-79A0-F98D-A40B-AFC5EF07E08D}"/>
                  </a:ext>
                </a:extLst>
              </p:cNvPr>
              <p:cNvGrpSpPr/>
              <p:nvPr/>
            </p:nvGrpSpPr>
            <p:grpSpPr>
              <a:xfrm>
                <a:off x="3827173" y="1755114"/>
                <a:ext cx="1209730" cy="1188775"/>
                <a:chOff x="1647771" y="1725509"/>
                <a:chExt cx="1209730" cy="1188775"/>
              </a:xfrm>
              <a:solidFill>
                <a:srgbClr val="2A4165"/>
              </a:solidFill>
            </p:grpSpPr>
            <p:sp>
              <p:nvSpPr>
                <p:cNvPr id="122" name="Rectangle 121">
                  <a:extLst>
                    <a:ext uri="{FF2B5EF4-FFF2-40B4-BE49-F238E27FC236}">
                      <a16:creationId xmlns:a16="http://schemas.microsoft.com/office/drawing/2014/main" id="{2FDF6E07-BF50-7E5B-86B5-72F96A4ECFEF}"/>
                    </a:ext>
                  </a:extLst>
                </p:cNvPr>
                <p:cNvSpPr/>
                <p:nvPr/>
              </p:nvSpPr>
              <p:spPr>
                <a:xfrm>
                  <a:off x="1927862" y="1725509"/>
                  <a:ext cx="929639" cy="112722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CD17E727-67D8-0D58-5EED-94AEBC0981A1}"/>
                    </a:ext>
                  </a:extLst>
                </p:cNvPr>
                <p:cNvSpPr txBox="1"/>
                <p:nvPr/>
              </p:nvSpPr>
              <p:spPr>
                <a:xfrm>
                  <a:off x="1916431" y="1990954"/>
                  <a:ext cx="929639" cy="923330"/>
                </a:xfrm>
                <a:prstGeom prst="rect">
                  <a:avLst/>
                </a:prstGeom>
                <a:noFill/>
              </p:spPr>
              <p:txBody>
                <a:bodyPr wrap="square" rtlCol="0">
                  <a:spAutoFit/>
                </a:bodyPr>
                <a:lstStyle/>
                <a:p>
                  <a:pPr algn="ctr"/>
                  <a:r>
                    <a:rPr lang="en-US" sz="3200" b="1" dirty="0">
                      <a:solidFill>
                        <a:schemeClr val="bg1"/>
                      </a:solidFill>
                    </a:rPr>
                    <a:t>S</a:t>
                  </a:r>
                </a:p>
                <a:p>
                  <a:pPr algn="ctr"/>
                  <a:r>
                    <a:rPr lang="en-US" sz="1100" dirty="0">
                      <a:solidFill>
                        <a:schemeClr val="bg1"/>
                      </a:solidFill>
                    </a:rPr>
                    <a:t>Selective Mutism</a:t>
                  </a:r>
                </a:p>
              </p:txBody>
            </p:sp>
            <p:sp>
              <p:nvSpPr>
                <p:cNvPr id="124" name="TextBox 123">
                  <a:extLst>
                    <a:ext uri="{FF2B5EF4-FFF2-40B4-BE49-F238E27FC236}">
                      <a16:creationId xmlns:a16="http://schemas.microsoft.com/office/drawing/2014/main" id="{086D4A45-5640-9590-DCBC-94E416FAEA94}"/>
                    </a:ext>
                  </a:extLst>
                </p:cNvPr>
                <p:cNvSpPr txBox="1"/>
                <p:nvPr/>
              </p:nvSpPr>
              <p:spPr>
                <a:xfrm>
                  <a:off x="1647771" y="1753327"/>
                  <a:ext cx="929639" cy="338554"/>
                </a:xfrm>
                <a:prstGeom prst="rect">
                  <a:avLst/>
                </a:prstGeom>
                <a:noFill/>
              </p:spPr>
              <p:txBody>
                <a:bodyPr wrap="square" rtlCol="0">
                  <a:spAutoFit/>
                </a:bodyPr>
                <a:lstStyle/>
                <a:p>
                  <a:pPr algn="ctr"/>
                  <a:r>
                    <a:rPr lang="en-US" sz="1600" b="1" dirty="0">
                      <a:solidFill>
                        <a:schemeClr val="bg1"/>
                      </a:solidFill>
                    </a:rPr>
                    <a:t>52</a:t>
                  </a:r>
                  <a:endParaRPr lang="en-US" sz="700" dirty="0">
                    <a:solidFill>
                      <a:schemeClr val="bg1"/>
                    </a:solidFill>
                  </a:endParaRPr>
                </a:p>
              </p:txBody>
            </p:sp>
          </p:grpSp>
          <p:grpSp>
            <p:nvGrpSpPr>
              <p:cNvPr id="101" name="Group 100">
                <a:extLst>
                  <a:ext uri="{FF2B5EF4-FFF2-40B4-BE49-F238E27FC236}">
                    <a16:creationId xmlns:a16="http://schemas.microsoft.com/office/drawing/2014/main" id="{978CE026-EACE-ABB3-7291-F147CBF4E07D}"/>
                  </a:ext>
                </a:extLst>
              </p:cNvPr>
              <p:cNvGrpSpPr/>
              <p:nvPr/>
            </p:nvGrpSpPr>
            <p:grpSpPr>
              <a:xfrm>
                <a:off x="4909268" y="1784719"/>
                <a:ext cx="1209730" cy="1127220"/>
                <a:chOff x="1647771" y="1725509"/>
                <a:chExt cx="1209730" cy="1127220"/>
              </a:xfrm>
              <a:solidFill>
                <a:srgbClr val="884D5F"/>
              </a:solidFill>
            </p:grpSpPr>
            <p:sp>
              <p:nvSpPr>
                <p:cNvPr id="110" name="Rectangle 109">
                  <a:extLst>
                    <a:ext uri="{FF2B5EF4-FFF2-40B4-BE49-F238E27FC236}">
                      <a16:creationId xmlns:a16="http://schemas.microsoft.com/office/drawing/2014/main" id="{F613C772-03AB-2724-E4C4-B5D9684F8EDA}"/>
                    </a:ext>
                  </a:extLst>
                </p:cNvPr>
                <p:cNvSpPr/>
                <p:nvPr/>
              </p:nvSpPr>
              <p:spPr>
                <a:xfrm>
                  <a:off x="1927862" y="1725509"/>
                  <a:ext cx="929639" cy="1127220"/>
                </a:xfrm>
                <a:prstGeom prst="rect">
                  <a:avLst/>
                </a:prstGeom>
                <a:solidFill>
                  <a:srgbClr val="D293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1FAFA63E-30A9-526B-CE6E-ABFEED513B81}"/>
                    </a:ext>
                  </a:extLst>
                </p:cNvPr>
                <p:cNvSpPr txBox="1"/>
                <p:nvPr/>
              </p:nvSpPr>
              <p:spPr>
                <a:xfrm>
                  <a:off x="1916431" y="2055414"/>
                  <a:ext cx="929639" cy="754053"/>
                </a:xfrm>
                <a:prstGeom prst="rect">
                  <a:avLst/>
                </a:prstGeom>
                <a:noFill/>
              </p:spPr>
              <p:txBody>
                <a:bodyPr wrap="square" rtlCol="0">
                  <a:spAutoFit/>
                </a:bodyPr>
                <a:lstStyle/>
                <a:p>
                  <a:pPr algn="ctr"/>
                  <a:r>
                    <a:rPr lang="en-US" sz="3200" b="1" dirty="0">
                      <a:solidFill>
                        <a:schemeClr val="bg1"/>
                      </a:solidFill>
                    </a:rPr>
                    <a:t>Ca</a:t>
                  </a:r>
                </a:p>
                <a:p>
                  <a:pPr algn="ctr"/>
                  <a:r>
                    <a:rPr lang="en-US" sz="1100" dirty="0">
                      <a:solidFill>
                        <a:schemeClr val="bg1"/>
                      </a:solidFill>
                    </a:rPr>
                    <a:t>Catatonia</a:t>
                  </a:r>
                </a:p>
              </p:txBody>
            </p:sp>
            <p:sp>
              <p:nvSpPr>
                <p:cNvPr id="112" name="TextBox 111">
                  <a:extLst>
                    <a:ext uri="{FF2B5EF4-FFF2-40B4-BE49-F238E27FC236}">
                      <a16:creationId xmlns:a16="http://schemas.microsoft.com/office/drawing/2014/main" id="{11E9A9AE-CA7B-C3C0-0187-8B350E093B16}"/>
                    </a:ext>
                  </a:extLst>
                </p:cNvPr>
                <p:cNvSpPr txBox="1"/>
                <p:nvPr/>
              </p:nvSpPr>
              <p:spPr>
                <a:xfrm>
                  <a:off x="1647771" y="1753327"/>
                  <a:ext cx="929639" cy="338554"/>
                </a:xfrm>
                <a:prstGeom prst="rect">
                  <a:avLst/>
                </a:prstGeom>
                <a:noFill/>
              </p:spPr>
              <p:txBody>
                <a:bodyPr wrap="square" rtlCol="0">
                  <a:spAutoFit/>
                </a:bodyPr>
                <a:lstStyle/>
                <a:p>
                  <a:pPr algn="ctr"/>
                  <a:r>
                    <a:rPr lang="en-US" sz="1600" b="1" dirty="0">
                      <a:solidFill>
                        <a:schemeClr val="bg1"/>
                      </a:solidFill>
                    </a:rPr>
                    <a:t>52</a:t>
                  </a:r>
                  <a:endParaRPr lang="en-US" sz="700" dirty="0">
                    <a:solidFill>
                      <a:schemeClr val="bg1"/>
                    </a:solidFill>
                  </a:endParaRPr>
                </a:p>
              </p:txBody>
            </p:sp>
          </p:grpSp>
        </p:grpSp>
      </p:grpSp>
      <p:grpSp>
        <p:nvGrpSpPr>
          <p:cNvPr id="170" name="Group 169">
            <a:extLst>
              <a:ext uri="{FF2B5EF4-FFF2-40B4-BE49-F238E27FC236}">
                <a16:creationId xmlns:a16="http://schemas.microsoft.com/office/drawing/2014/main" id="{43FA39B7-E825-9724-564E-C24606075525}"/>
              </a:ext>
            </a:extLst>
          </p:cNvPr>
          <p:cNvGrpSpPr/>
          <p:nvPr/>
        </p:nvGrpSpPr>
        <p:grpSpPr>
          <a:xfrm>
            <a:off x="6193675" y="1261649"/>
            <a:ext cx="6292200" cy="5641499"/>
            <a:chOff x="6632384" y="1655378"/>
            <a:chExt cx="5508332" cy="4938694"/>
          </a:xfrm>
        </p:grpSpPr>
        <p:sp>
          <p:nvSpPr>
            <p:cNvPr id="7" name="TextBox 6">
              <a:extLst>
                <a:ext uri="{FF2B5EF4-FFF2-40B4-BE49-F238E27FC236}">
                  <a16:creationId xmlns:a16="http://schemas.microsoft.com/office/drawing/2014/main" id="{1DFF2E50-9485-96EA-41E6-440F3EFBAAFE}"/>
                </a:ext>
              </a:extLst>
            </p:cNvPr>
            <p:cNvSpPr txBox="1"/>
            <p:nvPr/>
          </p:nvSpPr>
          <p:spPr>
            <a:xfrm>
              <a:off x="6632384" y="5270633"/>
              <a:ext cx="5508332" cy="1323439"/>
            </a:xfrm>
            <a:prstGeom prst="rect">
              <a:avLst/>
            </a:prstGeom>
            <a:noFill/>
          </p:spPr>
          <p:txBody>
            <a:bodyPr wrap="square" rtlCol="0">
              <a:spAutoFit/>
            </a:bodyPr>
            <a:lstStyle/>
            <a:p>
              <a:r>
                <a:rPr lang="en-US" sz="2000" b="1" dirty="0">
                  <a:solidFill>
                    <a:srgbClr val="884D5F"/>
                  </a:solidFill>
                  <a:latin typeface="+mj-lt"/>
                  <a:ea typeface="Lato Light" panose="020F0502020204030203" pitchFamily="34" charset="0"/>
                  <a:cs typeface="Browallia New" panose="020B0604020202020204" pitchFamily="34" charset="-34"/>
                </a:rPr>
                <a:t>Image from Forbes et al (2023), </a:t>
              </a:r>
              <a:r>
                <a:rPr lang="en-US" sz="2000" b="0" i="0" dirty="0">
                  <a:solidFill>
                    <a:srgbClr val="884D5F"/>
                  </a:solidFill>
                  <a:effectLst/>
                  <a:latin typeface="Open Sans" panose="020B0606030504020204" pitchFamily="34" charset="0"/>
                </a:rPr>
                <a:t>Reconstructing Psychopathology: A data-driven reorganization of the symptoms in the DSM</a:t>
              </a:r>
            </a:p>
            <a:p>
              <a:endParaRPr lang="en-US" sz="2000" b="1" dirty="0">
                <a:solidFill>
                  <a:srgbClr val="884D5F"/>
                </a:solidFill>
                <a:latin typeface="+mj-lt"/>
                <a:ea typeface="Lato Light" panose="020F0502020204030203" pitchFamily="34" charset="0"/>
                <a:cs typeface="Browallia New" panose="020B0604020202020204" pitchFamily="34" charset="-34"/>
              </a:endParaRPr>
            </a:p>
          </p:txBody>
        </p:sp>
        <p:pic>
          <p:nvPicPr>
            <p:cNvPr id="3074" name="Picture 2">
              <a:extLst>
                <a:ext uri="{FF2B5EF4-FFF2-40B4-BE49-F238E27FC236}">
                  <a16:creationId xmlns:a16="http://schemas.microsoft.com/office/drawing/2014/main" id="{A2A5B1F3-7FFD-C560-3157-D3B4AE1823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668" y="1655378"/>
              <a:ext cx="5199637" cy="29669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3444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8967D-C166-CBBA-FC7A-4A7E972E36EB}"/>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CF184802-499B-5098-A043-2B35C7284632}"/>
              </a:ext>
            </a:extLst>
          </p:cNvPr>
          <p:cNvSpPr/>
          <p:nvPr/>
        </p:nvSpPr>
        <p:spPr>
          <a:xfrm>
            <a:off x="626442" y="494906"/>
            <a:ext cx="5266358" cy="2934094"/>
          </a:xfrm>
          <a:prstGeom prst="rect">
            <a:avLst/>
          </a:prstGeom>
          <a:solidFill>
            <a:srgbClr val="D293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20" name="Graphic 19" descr="Basic Shapes with solid fill">
            <a:extLst>
              <a:ext uri="{FF2B5EF4-FFF2-40B4-BE49-F238E27FC236}">
                <a16:creationId xmlns:a16="http://schemas.microsoft.com/office/drawing/2014/main" id="{B63E58B4-E3D4-FE82-80A0-A3732492E76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212410" y="1311077"/>
            <a:ext cx="1261231" cy="1136777"/>
          </a:xfrm>
          <a:prstGeom prst="rect">
            <a:avLst/>
          </a:prstGeom>
        </p:spPr>
      </p:pic>
      <p:sp>
        <p:nvSpPr>
          <p:cNvPr id="14" name="TextBox 13">
            <a:extLst>
              <a:ext uri="{FF2B5EF4-FFF2-40B4-BE49-F238E27FC236}">
                <a16:creationId xmlns:a16="http://schemas.microsoft.com/office/drawing/2014/main" id="{1C4A42DB-5A95-4184-CFCE-AB1DE79CC063}"/>
              </a:ext>
            </a:extLst>
          </p:cNvPr>
          <p:cNvSpPr txBox="1"/>
          <p:nvPr/>
        </p:nvSpPr>
        <p:spPr>
          <a:xfrm>
            <a:off x="962587" y="730214"/>
            <a:ext cx="2913678" cy="2508379"/>
          </a:xfrm>
          <a:prstGeom prst="rect">
            <a:avLst/>
          </a:prstGeom>
          <a:noFill/>
        </p:spPr>
        <p:txBody>
          <a:bodyPr wrap="square">
            <a:spAutoFit/>
          </a:bodyPr>
          <a:lstStyle/>
          <a:p>
            <a:r>
              <a:rPr lang="en-US" sz="2800" b="1" dirty="0">
                <a:solidFill>
                  <a:schemeClr val="bg1"/>
                </a:solidFill>
                <a:latin typeface="+mj-lt"/>
              </a:rPr>
              <a:t>Natural Kinds:</a:t>
            </a:r>
          </a:p>
          <a:p>
            <a:r>
              <a:rPr lang="en-US" sz="900" b="1" dirty="0">
                <a:solidFill>
                  <a:schemeClr val="bg1"/>
                </a:solidFill>
                <a:latin typeface="+mj-lt"/>
              </a:rPr>
              <a:t> </a:t>
            </a:r>
            <a:endParaRPr lang="en-US" sz="800" b="1" dirty="0">
              <a:solidFill>
                <a:schemeClr val="bg1"/>
              </a:solidFill>
              <a:latin typeface="+mj-lt"/>
            </a:endParaRPr>
          </a:p>
          <a:p>
            <a:r>
              <a:rPr lang="en-US" sz="2000" dirty="0">
                <a:latin typeface="+mj-lt"/>
              </a:rPr>
              <a:t>Psychiatric disease entities can be uncovered through scientific inquiry, and their discrete causal mechanisms can/will be fully understood</a:t>
            </a:r>
          </a:p>
        </p:txBody>
      </p:sp>
      <p:grpSp>
        <p:nvGrpSpPr>
          <p:cNvPr id="17" name="Group 16">
            <a:extLst>
              <a:ext uri="{FF2B5EF4-FFF2-40B4-BE49-F238E27FC236}">
                <a16:creationId xmlns:a16="http://schemas.microsoft.com/office/drawing/2014/main" id="{07F4DE45-65C1-9E0A-06C6-8733D61559F2}"/>
              </a:ext>
            </a:extLst>
          </p:cNvPr>
          <p:cNvGrpSpPr/>
          <p:nvPr/>
        </p:nvGrpSpPr>
        <p:grpSpPr>
          <a:xfrm>
            <a:off x="626441" y="3429001"/>
            <a:ext cx="5266358" cy="3375258"/>
            <a:chOff x="626441" y="3429001"/>
            <a:chExt cx="5266358" cy="3375258"/>
          </a:xfrm>
        </p:grpSpPr>
        <p:sp>
          <p:nvSpPr>
            <p:cNvPr id="15" name="Rectangle 14">
              <a:extLst>
                <a:ext uri="{FF2B5EF4-FFF2-40B4-BE49-F238E27FC236}">
                  <a16:creationId xmlns:a16="http://schemas.microsoft.com/office/drawing/2014/main" id="{E537AA5F-27A6-DB74-E84F-612FA3FC799C}"/>
                </a:ext>
              </a:extLst>
            </p:cNvPr>
            <p:cNvSpPr/>
            <p:nvPr/>
          </p:nvSpPr>
          <p:spPr>
            <a:xfrm>
              <a:off x="626441" y="3429001"/>
              <a:ext cx="5266358" cy="2934094"/>
            </a:xfrm>
            <a:prstGeom prst="rect">
              <a:avLst/>
            </a:prstGeom>
            <a:solidFill>
              <a:srgbClr val="884D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30" name="Graphic 29" descr="Mandala with solid fill">
              <a:extLst>
                <a:ext uri="{FF2B5EF4-FFF2-40B4-BE49-F238E27FC236}">
                  <a16:creationId xmlns:a16="http://schemas.microsoft.com/office/drawing/2014/main" id="{12304570-3FEA-01B9-7EA3-88F2C16DB23A}"/>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405686" y="4410148"/>
              <a:ext cx="971800" cy="971800"/>
            </a:xfrm>
            <a:prstGeom prst="rect">
              <a:avLst/>
            </a:prstGeom>
          </p:spPr>
        </p:pic>
        <p:sp>
          <p:nvSpPr>
            <p:cNvPr id="31" name="TextBox 30">
              <a:extLst>
                <a:ext uri="{FF2B5EF4-FFF2-40B4-BE49-F238E27FC236}">
                  <a16:creationId xmlns:a16="http://schemas.microsoft.com/office/drawing/2014/main" id="{8498FBE0-3242-93E0-C9DF-3FA4F203D20F}"/>
                </a:ext>
              </a:extLst>
            </p:cNvPr>
            <p:cNvSpPr txBox="1"/>
            <p:nvPr/>
          </p:nvSpPr>
          <p:spPr>
            <a:xfrm>
              <a:off x="843109" y="3803438"/>
              <a:ext cx="3562576" cy="3000821"/>
            </a:xfrm>
            <a:prstGeom prst="rect">
              <a:avLst/>
            </a:prstGeom>
            <a:noFill/>
          </p:spPr>
          <p:txBody>
            <a:bodyPr wrap="square">
              <a:spAutoFit/>
            </a:bodyPr>
            <a:lstStyle/>
            <a:p>
              <a:r>
                <a:rPr lang="en-US" sz="2800" b="1" dirty="0">
                  <a:solidFill>
                    <a:schemeClr val="bg1"/>
                  </a:solidFill>
                  <a:latin typeface="+mj-lt"/>
                </a:rPr>
                <a:t>Fuzzy Sets:</a:t>
              </a:r>
            </a:p>
            <a:p>
              <a:r>
                <a:rPr lang="en-US" sz="1200" b="1" dirty="0">
                  <a:solidFill>
                    <a:schemeClr val="bg1"/>
                  </a:solidFill>
                  <a:latin typeface="+mj-lt"/>
                </a:rPr>
                <a:t> </a:t>
              </a:r>
              <a:endParaRPr lang="en-US" sz="1100" b="1" dirty="0">
                <a:solidFill>
                  <a:schemeClr val="bg1"/>
                </a:solidFill>
                <a:latin typeface="+mj-lt"/>
              </a:endParaRPr>
            </a:p>
            <a:p>
              <a:r>
                <a:rPr lang="en-US" sz="2000" dirty="0"/>
                <a:t>Groupings, dimensions, or spectra with no clear boundaries, multiple overlapping features, resulting in blurry, subjective diagnoses </a:t>
              </a:r>
              <a:endParaRPr lang="en-US" sz="2000" b="1" dirty="0">
                <a:solidFill>
                  <a:srgbClr val="884D5F"/>
                </a:solidFill>
              </a:endParaRPr>
            </a:p>
            <a:p>
              <a:endParaRPr lang="en-US" sz="1600" b="1" dirty="0">
                <a:solidFill>
                  <a:schemeClr val="bg1"/>
                </a:solidFill>
                <a:latin typeface="+mj-lt"/>
              </a:endParaRPr>
            </a:p>
            <a:p>
              <a:r>
                <a:rPr lang="en-US" sz="500" dirty="0">
                  <a:solidFill>
                    <a:schemeClr val="bg1"/>
                  </a:solidFill>
                  <a:latin typeface="+mj-lt"/>
                </a:rPr>
                <a:t> </a:t>
              </a:r>
              <a:endParaRPr lang="en-US" sz="400" dirty="0">
                <a:solidFill>
                  <a:schemeClr val="bg1"/>
                </a:solidFill>
                <a:latin typeface="+mj-lt"/>
              </a:endParaRPr>
            </a:p>
            <a:p>
              <a:pPr algn="ctr"/>
              <a:endParaRPr lang="en-US" sz="2800" b="1" dirty="0">
                <a:solidFill>
                  <a:schemeClr val="bg1"/>
                </a:solidFill>
                <a:latin typeface="+mj-lt"/>
              </a:endParaRPr>
            </a:p>
          </p:txBody>
        </p:sp>
      </p:grpSp>
      <p:grpSp>
        <p:nvGrpSpPr>
          <p:cNvPr id="22" name="Group 21">
            <a:extLst>
              <a:ext uri="{FF2B5EF4-FFF2-40B4-BE49-F238E27FC236}">
                <a16:creationId xmlns:a16="http://schemas.microsoft.com/office/drawing/2014/main" id="{81ED50A1-9FFE-B848-DF7B-50596C0DD258}"/>
              </a:ext>
            </a:extLst>
          </p:cNvPr>
          <p:cNvGrpSpPr/>
          <p:nvPr/>
        </p:nvGrpSpPr>
        <p:grpSpPr>
          <a:xfrm>
            <a:off x="5892800" y="3428999"/>
            <a:ext cx="5266358" cy="2934095"/>
            <a:chOff x="5892800" y="3428999"/>
            <a:chExt cx="5266358" cy="2934095"/>
          </a:xfrm>
        </p:grpSpPr>
        <p:grpSp>
          <p:nvGrpSpPr>
            <p:cNvPr id="19" name="Group 18">
              <a:extLst>
                <a:ext uri="{FF2B5EF4-FFF2-40B4-BE49-F238E27FC236}">
                  <a16:creationId xmlns:a16="http://schemas.microsoft.com/office/drawing/2014/main" id="{4F2E9638-A9A2-60E2-F88C-5D272052181B}"/>
                </a:ext>
              </a:extLst>
            </p:cNvPr>
            <p:cNvGrpSpPr/>
            <p:nvPr/>
          </p:nvGrpSpPr>
          <p:grpSpPr>
            <a:xfrm>
              <a:off x="5892800" y="3428999"/>
              <a:ext cx="5266358" cy="2934095"/>
              <a:chOff x="2726459" y="3681770"/>
              <a:chExt cx="768182" cy="768182"/>
            </a:xfrm>
            <a:solidFill>
              <a:srgbClr val="D29381"/>
            </a:solidFill>
          </p:grpSpPr>
          <p:sp>
            <p:nvSpPr>
              <p:cNvPr id="26" name="Rectangle 25">
                <a:extLst>
                  <a:ext uri="{FF2B5EF4-FFF2-40B4-BE49-F238E27FC236}">
                    <a16:creationId xmlns:a16="http://schemas.microsoft.com/office/drawing/2014/main" id="{55482281-959B-DC2C-30EE-1A5D899A7827}"/>
                  </a:ext>
                </a:extLst>
              </p:cNvPr>
              <p:cNvSpPr/>
              <p:nvPr/>
            </p:nvSpPr>
            <p:spPr>
              <a:xfrm>
                <a:off x="2726459" y="3681770"/>
                <a:ext cx="768182" cy="76818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27" name="Graphic 26" descr="Tools with solid fill">
                <a:extLst>
                  <a:ext uri="{FF2B5EF4-FFF2-40B4-BE49-F238E27FC236}">
                    <a16:creationId xmlns:a16="http://schemas.microsoft.com/office/drawing/2014/main" id="{6A3D2899-4B39-7117-E364-638FD022E1B6}"/>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986826" y="3753630"/>
                <a:ext cx="247449" cy="219722"/>
              </a:xfrm>
              <a:prstGeom prst="rect">
                <a:avLst/>
              </a:prstGeom>
            </p:spPr>
          </p:pic>
        </p:grpSp>
        <p:pic>
          <p:nvPicPr>
            <p:cNvPr id="32" name="Graphic 31" descr="Good Inventory with solid fill">
              <a:extLst>
                <a:ext uri="{FF2B5EF4-FFF2-40B4-BE49-F238E27FC236}">
                  <a16:creationId xmlns:a16="http://schemas.microsoft.com/office/drawing/2014/main" id="{C6CB32A8-9606-470C-32D6-9D4525409C11}"/>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6252588" y="4410145"/>
              <a:ext cx="971800" cy="971800"/>
            </a:xfrm>
            <a:prstGeom prst="rect">
              <a:avLst/>
            </a:prstGeom>
          </p:spPr>
        </p:pic>
        <p:sp>
          <p:nvSpPr>
            <p:cNvPr id="33" name="TextBox 32">
              <a:extLst>
                <a:ext uri="{FF2B5EF4-FFF2-40B4-BE49-F238E27FC236}">
                  <a16:creationId xmlns:a16="http://schemas.microsoft.com/office/drawing/2014/main" id="{9C10BBC3-5CAD-AF30-4991-0A22E815B936}"/>
                </a:ext>
              </a:extLst>
            </p:cNvPr>
            <p:cNvSpPr txBox="1"/>
            <p:nvPr/>
          </p:nvSpPr>
          <p:spPr>
            <a:xfrm>
              <a:off x="7079245" y="3703471"/>
              <a:ext cx="3844650" cy="2200602"/>
            </a:xfrm>
            <a:prstGeom prst="rect">
              <a:avLst/>
            </a:prstGeom>
            <a:noFill/>
          </p:spPr>
          <p:txBody>
            <a:bodyPr wrap="square">
              <a:spAutoFit/>
            </a:bodyPr>
            <a:lstStyle/>
            <a:p>
              <a:pPr algn="r"/>
              <a:r>
                <a:rPr lang="en-US" sz="2800" b="1" dirty="0">
                  <a:solidFill>
                    <a:schemeClr val="bg1"/>
                  </a:solidFill>
                  <a:latin typeface="+mj-lt"/>
                </a:rPr>
                <a:t>Practical Kinds:</a:t>
              </a:r>
            </a:p>
            <a:p>
              <a:pPr algn="r"/>
              <a:r>
                <a:rPr lang="en-US" sz="900" b="1" dirty="0">
                  <a:solidFill>
                    <a:schemeClr val="bg1"/>
                  </a:solidFill>
                  <a:latin typeface="+mj-lt"/>
                </a:rPr>
                <a:t> </a:t>
              </a:r>
              <a:endParaRPr lang="en-US" sz="800" b="1" dirty="0">
                <a:solidFill>
                  <a:schemeClr val="bg1"/>
                </a:solidFill>
                <a:latin typeface="+mj-lt"/>
              </a:endParaRPr>
            </a:p>
            <a:p>
              <a:pPr algn="r"/>
              <a:r>
                <a:rPr lang="en-US" sz="2000" dirty="0"/>
                <a:t>Created for multiple practical goals like enhancing reliability, facilitating communication, guiding treatment, reducing stigma, and promoting research</a:t>
              </a:r>
              <a:endParaRPr lang="en-US" sz="2800" b="1" dirty="0">
                <a:solidFill>
                  <a:srgbClr val="884D5F"/>
                </a:solidFill>
                <a:latin typeface="+mj-lt"/>
              </a:endParaRPr>
            </a:p>
          </p:txBody>
        </p:sp>
      </p:grpSp>
      <p:grpSp>
        <p:nvGrpSpPr>
          <p:cNvPr id="18" name="Group 17">
            <a:extLst>
              <a:ext uri="{FF2B5EF4-FFF2-40B4-BE49-F238E27FC236}">
                <a16:creationId xmlns:a16="http://schemas.microsoft.com/office/drawing/2014/main" id="{0D81DB11-CB29-47F7-0CCD-16B5CCA6F320}"/>
              </a:ext>
            </a:extLst>
          </p:cNvPr>
          <p:cNvGrpSpPr/>
          <p:nvPr/>
        </p:nvGrpSpPr>
        <p:grpSpPr>
          <a:xfrm>
            <a:off x="5892799" y="497712"/>
            <a:ext cx="5266358" cy="2934094"/>
            <a:chOff x="5892799" y="497712"/>
            <a:chExt cx="5266358" cy="2934094"/>
          </a:xfrm>
        </p:grpSpPr>
        <p:sp>
          <p:nvSpPr>
            <p:cNvPr id="3" name="Rectangle 2">
              <a:extLst>
                <a:ext uri="{FF2B5EF4-FFF2-40B4-BE49-F238E27FC236}">
                  <a16:creationId xmlns:a16="http://schemas.microsoft.com/office/drawing/2014/main" id="{78CF594B-3392-2528-90B0-FE4615FB2F1D}"/>
                </a:ext>
              </a:extLst>
            </p:cNvPr>
            <p:cNvSpPr/>
            <p:nvPr/>
          </p:nvSpPr>
          <p:spPr>
            <a:xfrm>
              <a:off x="5892799" y="497712"/>
              <a:ext cx="5266358" cy="2934094"/>
            </a:xfrm>
            <a:prstGeom prst="rect">
              <a:avLst/>
            </a:prstGeom>
            <a:solidFill>
              <a:srgbClr val="884D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4" name="Graphic 3" descr="Dress with solid fill">
              <a:extLst>
                <a:ext uri="{FF2B5EF4-FFF2-40B4-BE49-F238E27FC236}">
                  <a16:creationId xmlns:a16="http://schemas.microsoft.com/office/drawing/2014/main" id="{A4AAA9D3-E009-F6E2-24B1-AFD7DC520AD2}"/>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6228945" y="1439634"/>
              <a:ext cx="971800" cy="971800"/>
            </a:xfrm>
            <a:prstGeom prst="rect">
              <a:avLst/>
            </a:prstGeom>
          </p:spPr>
        </p:pic>
        <p:sp>
          <p:nvSpPr>
            <p:cNvPr id="5" name="TextBox 4">
              <a:extLst>
                <a:ext uri="{FF2B5EF4-FFF2-40B4-BE49-F238E27FC236}">
                  <a16:creationId xmlns:a16="http://schemas.microsoft.com/office/drawing/2014/main" id="{6A80F107-21B1-2339-8BA8-475499A1BCEE}"/>
                </a:ext>
              </a:extLst>
            </p:cNvPr>
            <p:cNvSpPr txBox="1"/>
            <p:nvPr/>
          </p:nvSpPr>
          <p:spPr>
            <a:xfrm>
              <a:off x="6883302" y="755905"/>
              <a:ext cx="3844650" cy="2200602"/>
            </a:xfrm>
            <a:prstGeom prst="rect">
              <a:avLst/>
            </a:prstGeom>
            <a:noFill/>
          </p:spPr>
          <p:txBody>
            <a:bodyPr wrap="square">
              <a:spAutoFit/>
            </a:bodyPr>
            <a:lstStyle/>
            <a:p>
              <a:pPr algn="r"/>
              <a:r>
                <a:rPr lang="en-US" sz="2800" b="1" dirty="0">
                  <a:solidFill>
                    <a:schemeClr val="bg1"/>
                  </a:solidFill>
                  <a:latin typeface="+mj-lt"/>
                </a:rPr>
                <a:t>Social Kinds:</a:t>
              </a:r>
            </a:p>
            <a:p>
              <a:pPr algn="r"/>
              <a:r>
                <a:rPr lang="en-US" sz="900" b="1" dirty="0">
                  <a:solidFill>
                    <a:schemeClr val="bg1"/>
                  </a:solidFill>
                  <a:latin typeface="+mj-lt"/>
                </a:rPr>
                <a:t> </a:t>
              </a:r>
              <a:endParaRPr lang="en-US" sz="800" b="1" dirty="0">
                <a:solidFill>
                  <a:schemeClr val="bg1"/>
                </a:solidFill>
                <a:latin typeface="+mj-lt"/>
              </a:endParaRPr>
            </a:p>
            <a:p>
              <a:pPr algn="r"/>
              <a:r>
                <a:rPr lang="en-US" sz="2000" dirty="0"/>
                <a:t>Created in response to micro- &amp; macroscale cultural factors, resulting in diagnoses that resemble fads (e.g., hysteria, MPD) and are cultural-bound</a:t>
              </a:r>
              <a:endParaRPr lang="en-US" sz="2800" b="1" dirty="0">
                <a:solidFill>
                  <a:srgbClr val="884D5F"/>
                </a:solidFill>
                <a:latin typeface="+mj-lt"/>
              </a:endParaRPr>
            </a:p>
          </p:txBody>
        </p:sp>
      </p:grpSp>
    </p:spTree>
    <p:extLst>
      <p:ext uri="{BB962C8B-B14F-4D97-AF65-F5344CB8AC3E}">
        <p14:creationId xmlns:p14="http://schemas.microsoft.com/office/powerpoint/2010/main" val="38706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D4E16-F453-D301-53D3-02EB3F1FAA77}"/>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105255E-3A32-E922-50DF-592D884A5A95}"/>
              </a:ext>
            </a:extLst>
          </p:cNvPr>
          <p:cNvSpPr/>
          <p:nvPr/>
        </p:nvSpPr>
        <p:spPr>
          <a:xfrm>
            <a:off x="1" y="1085006"/>
            <a:ext cx="12191998" cy="4231693"/>
          </a:xfrm>
          <a:prstGeom prst="rect">
            <a:avLst/>
          </a:prstGeom>
          <a:solidFill>
            <a:srgbClr val="884D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E0AAD3D0-0B1D-CC83-92CD-540F4F2E5D77}"/>
              </a:ext>
            </a:extLst>
          </p:cNvPr>
          <p:cNvSpPr txBox="1"/>
          <p:nvPr/>
        </p:nvSpPr>
        <p:spPr>
          <a:xfrm>
            <a:off x="817709" y="410712"/>
            <a:ext cx="5086350" cy="646331"/>
          </a:xfrm>
          <a:prstGeom prst="rect">
            <a:avLst/>
          </a:prstGeom>
          <a:noFill/>
        </p:spPr>
        <p:txBody>
          <a:bodyPr wrap="square" rtlCol="0">
            <a:spAutoFit/>
          </a:bodyPr>
          <a:lstStyle/>
          <a:p>
            <a:r>
              <a:rPr lang="en-US" sz="3600" b="1" dirty="0">
                <a:latin typeface="Lato "/>
              </a:rPr>
              <a:t>Ian Hacking’s </a:t>
            </a:r>
            <a:r>
              <a:rPr lang="en-US" sz="3600" b="1" dirty="0">
                <a:solidFill>
                  <a:srgbClr val="884D5F"/>
                </a:solidFill>
                <a:latin typeface="Lato "/>
              </a:rPr>
              <a:t>Looping</a:t>
            </a:r>
          </a:p>
        </p:txBody>
      </p:sp>
      <p:grpSp>
        <p:nvGrpSpPr>
          <p:cNvPr id="13" name="Group 12">
            <a:extLst>
              <a:ext uri="{FF2B5EF4-FFF2-40B4-BE49-F238E27FC236}">
                <a16:creationId xmlns:a16="http://schemas.microsoft.com/office/drawing/2014/main" id="{F796BAB8-7B25-86BD-3467-E6C252DFAAD7}"/>
              </a:ext>
            </a:extLst>
          </p:cNvPr>
          <p:cNvGrpSpPr/>
          <p:nvPr/>
        </p:nvGrpSpPr>
        <p:grpSpPr>
          <a:xfrm>
            <a:off x="10910889" y="6291263"/>
            <a:ext cx="942975" cy="171450"/>
            <a:chOff x="1485900" y="3009900"/>
            <a:chExt cx="942975" cy="171450"/>
          </a:xfrm>
          <a:solidFill>
            <a:srgbClr val="D29381"/>
          </a:solidFill>
        </p:grpSpPr>
        <p:sp>
          <p:nvSpPr>
            <p:cNvPr id="9" name="Rectangle 8">
              <a:extLst>
                <a:ext uri="{FF2B5EF4-FFF2-40B4-BE49-F238E27FC236}">
                  <a16:creationId xmlns:a16="http://schemas.microsoft.com/office/drawing/2014/main" id="{A1775BAD-C4A7-22FA-9CC8-2FF99D86CE0D}"/>
                </a:ext>
              </a:extLst>
            </p:cNvPr>
            <p:cNvSpPr/>
            <p:nvPr/>
          </p:nvSpPr>
          <p:spPr>
            <a:xfrm>
              <a:off x="1485900"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DF18B44-74AB-7A9A-1C95-D59CB013DA25}"/>
                </a:ext>
              </a:extLst>
            </p:cNvPr>
            <p:cNvSpPr/>
            <p:nvPr/>
          </p:nvSpPr>
          <p:spPr>
            <a:xfrm>
              <a:off x="1743075"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EB12C87-F112-EB60-931D-ED302437E415}"/>
                </a:ext>
              </a:extLst>
            </p:cNvPr>
            <p:cNvSpPr/>
            <p:nvPr/>
          </p:nvSpPr>
          <p:spPr>
            <a:xfrm>
              <a:off x="2000250"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6747508-007A-0AF0-F9D9-20575F6F9ACA}"/>
                </a:ext>
              </a:extLst>
            </p:cNvPr>
            <p:cNvSpPr/>
            <p:nvPr/>
          </p:nvSpPr>
          <p:spPr>
            <a:xfrm>
              <a:off x="2257425"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C28169ED-C206-7FDB-277D-7B3320491F48}"/>
              </a:ext>
            </a:extLst>
          </p:cNvPr>
          <p:cNvGrpSpPr/>
          <p:nvPr/>
        </p:nvGrpSpPr>
        <p:grpSpPr>
          <a:xfrm>
            <a:off x="6569417" y="3217224"/>
            <a:ext cx="431696" cy="423552"/>
            <a:chOff x="3147708" y="2413209"/>
            <a:chExt cx="768182" cy="768182"/>
          </a:xfrm>
          <a:solidFill>
            <a:srgbClr val="D29381"/>
          </a:solidFill>
        </p:grpSpPr>
        <p:sp>
          <p:nvSpPr>
            <p:cNvPr id="29" name="Rectangle 28">
              <a:extLst>
                <a:ext uri="{FF2B5EF4-FFF2-40B4-BE49-F238E27FC236}">
                  <a16:creationId xmlns:a16="http://schemas.microsoft.com/office/drawing/2014/main" id="{7D77E8D1-9EBB-588D-F541-C3DF3BE47F9B}"/>
                </a:ext>
              </a:extLst>
            </p:cNvPr>
            <p:cNvSpPr/>
            <p:nvPr/>
          </p:nvSpPr>
          <p:spPr>
            <a:xfrm>
              <a:off x="3147708" y="2413209"/>
              <a:ext cx="768182" cy="76818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u="sng">
                <a:solidFill>
                  <a:srgbClr val="D29381"/>
                </a:solidFill>
              </a:endParaRPr>
            </a:p>
          </p:txBody>
        </p:sp>
        <p:pic>
          <p:nvPicPr>
            <p:cNvPr id="30" name="Graphic 29" descr="Fingerprint with solid fill">
              <a:extLst>
                <a:ext uri="{FF2B5EF4-FFF2-40B4-BE49-F238E27FC236}">
                  <a16:creationId xmlns:a16="http://schemas.microsoft.com/office/drawing/2014/main" id="{FD2266AB-1BCF-FDA9-5D19-4A78F40054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98424" y="2463923"/>
              <a:ext cx="666750" cy="666750"/>
            </a:xfrm>
            <a:prstGeom prst="rect">
              <a:avLst/>
            </a:prstGeom>
          </p:spPr>
        </p:pic>
      </p:grpSp>
      <p:grpSp>
        <p:nvGrpSpPr>
          <p:cNvPr id="31" name="Group 30">
            <a:extLst>
              <a:ext uri="{FF2B5EF4-FFF2-40B4-BE49-F238E27FC236}">
                <a16:creationId xmlns:a16="http://schemas.microsoft.com/office/drawing/2014/main" id="{DA6B0105-CD42-0E8A-F69E-398710EAD370}"/>
              </a:ext>
            </a:extLst>
          </p:cNvPr>
          <p:cNvGrpSpPr/>
          <p:nvPr/>
        </p:nvGrpSpPr>
        <p:grpSpPr>
          <a:xfrm>
            <a:off x="6513066" y="1809649"/>
            <a:ext cx="431696" cy="423552"/>
            <a:chOff x="2314575" y="3702424"/>
            <a:chExt cx="768182" cy="768182"/>
          </a:xfrm>
          <a:solidFill>
            <a:srgbClr val="E4AB45"/>
          </a:solidFill>
        </p:grpSpPr>
        <p:sp>
          <p:nvSpPr>
            <p:cNvPr id="32" name="Rectangle 31">
              <a:extLst>
                <a:ext uri="{FF2B5EF4-FFF2-40B4-BE49-F238E27FC236}">
                  <a16:creationId xmlns:a16="http://schemas.microsoft.com/office/drawing/2014/main" id="{11BB9898-26ED-C9F6-BB61-7F7A8E492E9D}"/>
                </a:ext>
              </a:extLst>
            </p:cNvPr>
            <p:cNvSpPr/>
            <p:nvPr/>
          </p:nvSpPr>
          <p:spPr>
            <a:xfrm>
              <a:off x="2314575" y="3702424"/>
              <a:ext cx="768182" cy="76818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raphic 32" descr="Fingerprint with solid fill">
              <a:extLst>
                <a:ext uri="{FF2B5EF4-FFF2-40B4-BE49-F238E27FC236}">
                  <a16:creationId xmlns:a16="http://schemas.microsoft.com/office/drawing/2014/main" id="{1E8929FC-F987-9014-50BB-99D7D2122D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65291" y="3753140"/>
              <a:ext cx="666750" cy="666750"/>
            </a:xfrm>
            <a:prstGeom prst="rect">
              <a:avLst/>
            </a:prstGeom>
          </p:spPr>
        </p:pic>
      </p:grpSp>
      <p:pic>
        <p:nvPicPr>
          <p:cNvPr id="1026" name="Picture 2">
            <a:extLst>
              <a:ext uri="{FF2B5EF4-FFF2-40B4-BE49-F238E27FC236}">
                <a16:creationId xmlns:a16="http://schemas.microsoft.com/office/drawing/2014/main" id="{DB254ECF-E3F5-EBEA-F0D0-C923AEEE3F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709" y="1554498"/>
            <a:ext cx="8096250" cy="33813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A49B118-D421-D340-7014-1BF548AC1B2E}"/>
              </a:ext>
            </a:extLst>
          </p:cNvPr>
          <p:cNvSpPr txBox="1"/>
          <p:nvPr/>
        </p:nvSpPr>
        <p:spPr>
          <a:xfrm>
            <a:off x="817709" y="5447553"/>
            <a:ext cx="6292200" cy="1015663"/>
          </a:xfrm>
          <a:prstGeom prst="rect">
            <a:avLst/>
          </a:prstGeom>
          <a:noFill/>
        </p:spPr>
        <p:txBody>
          <a:bodyPr wrap="square" rtlCol="0">
            <a:spAutoFit/>
          </a:bodyPr>
          <a:lstStyle/>
          <a:p>
            <a:pPr algn="l"/>
            <a:r>
              <a:rPr lang="en-US" sz="2000" b="1" dirty="0">
                <a:solidFill>
                  <a:srgbClr val="884D5F"/>
                </a:solidFill>
                <a:latin typeface="+mj-lt"/>
                <a:ea typeface="Lato Light" panose="020F0502020204030203" pitchFamily="34" charset="0"/>
                <a:cs typeface="Browallia New" panose="020B0604020202020204" pitchFamily="34" charset="-34"/>
              </a:rPr>
              <a:t>Image from </a:t>
            </a:r>
            <a:r>
              <a:rPr lang="en-US" sz="2000" b="1" dirty="0" err="1">
                <a:solidFill>
                  <a:srgbClr val="884D5F"/>
                </a:solidFill>
                <a:latin typeface="+mj-lt"/>
                <a:ea typeface="Lato Light" panose="020F0502020204030203" pitchFamily="34" charset="0"/>
                <a:cs typeface="Browallia New" panose="020B0604020202020204" pitchFamily="34" charset="-34"/>
              </a:rPr>
              <a:t>Tekin</a:t>
            </a:r>
            <a:r>
              <a:rPr lang="en-US" sz="2000" b="1" dirty="0">
                <a:solidFill>
                  <a:srgbClr val="884D5F"/>
                </a:solidFill>
                <a:latin typeface="+mj-lt"/>
                <a:ea typeface="Lato Light" panose="020F0502020204030203" pitchFamily="34" charset="0"/>
                <a:cs typeface="Browallia New" panose="020B0604020202020204" pitchFamily="34" charset="-34"/>
              </a:rPr>
              <a:t> (2014), </a:t>
            </a:r>
            <a:r>
              <a:rPr lang="en-US" sz="2000" b="0" i="0" dirty="0">
                <a:solidFill>
                  <a:srgbClr val="111111"/>
                </a:solidFill>
                <a:effectLst/>
                <a:latin typeface="+mj-lt"/>
              </a:rPr>
              <a:t>The Missing </a:t>
            </a:r>
            <a:r>
              <a:rPr lang="en-US" sz="2000" dirty="0">
                <a:solidFill>
                  <a:srgbClr val="111111"/>
                </a:solidFill>
                <a:latin typeface="+mj-lt"/>
              </a:rPr>
              <a:t>S</a:t>
            </a:r>
            <a:r>
              <a:rPr lang="en-US" sz="2000" b="0" i="0" dirty="0">
                <a:solidFill>
                  <a:srgbClr val="111111"/>
                </a:solidFill>
                <a:effectLst/>
                <a:latin typeface="+mj-lt"/>
              </a:rPr>
              <a:t>elf in Hacking’s </a:t>
            </a:r>
            <a:r>
              <a:rPr lang="en-US" sz="2000" dirty="0">
                <a:solidFill>
                  <a:srgbClr val="111111"/>
                </a:solidFill>
                <a:latin typeface="+mj-lt"/>
              </a:rPr>
              <a:t>L</a:t>
            </a:r>
            <a:r>
              <a:rPr lang="en-US" sz="2000" b="0" i="0" dirty="0">
                <a:solidFill>
                  <a:srgbClr val="111111"/>
                </a:solidFill>
                <a:effectLst/>
                <a:latin typeface="+mj-lt"/>
              </a:rPr>
              <a:t>ooping </a:t>
            </a:r>
            <a:r>
              <a:rPr lang="en-US" sz="2000" dirty="0">
                <a:solidFill>
                  <a:srgbClr val="111111"/>
                </a:solidFill>
                <a:latin typeface="+mj-lt"/>
              </a:rPr>
              <a:t>E</a:t>
            </a:r>
            <a:r>
              <a:rPr lang="en-US" sz="2000" b="0" i="0" dirty="0">
                <a:solidFill>
                  <a:srgbClr val="111111"/>
                </a:solidFill>
                <a:effectLst/>
                <a:latin typeface="+mj-lt"/>
              </a:rPr>
              <a:t>ffects, MIT Press. </a:t>
            </a:r>
          </a:p>
          <a:p>
            <a:endParaRPr lang="en-US" sz="2000" b="1" dirty="0">
              <a:solidFill>
                <a:srgbClr val="884D5F"/>
              </a:solidFill>
              <a:latin typeface="+mj-lt"/>
              <a:ea typeface="Lato Light" panose="020F0502020204030203" pitchFamily="34" charset="0"/>
              <a:cs typeface="Browallia New" panose="020B0604020202020204" pitchFamily="34" charset="-34"/>
            </a:endParaRPr>
          </a:p>
        </p:txBody>
      </p:sp>
    </p:spTree>
    <p:extLst>
      <p:ext uri="{BB962C8B-B14F-4D97-AF65-F5344CB8AC3E}">
        <p14:creationId xmlns:p14="http://schemas.microsoft.com/office/powerpoint/2010/main" val="2578211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95646-8A2B-659B-B472-A135132B2A70}"/>
            </a:ext>
          </a:extLst>
        </p:cNvPr>
        <p:cNvGrpSpPr/>
        <p:nvPr/>
      </p:nvGrpSpPr>
      <p:grpSpPr>
        <a:xfrm>
          <a:off x="0" y="0"/>
          <a:ext cx="0" cy="0"/>
          <a:chOff x="0" y="0"/>
          <a:chExt cx="0" cy="0"/>
        </a:xfrm>
      </p:grpSpPr>
      <p:grpSp>
        <p:nvGrpSpPr>
          <p:cNvPr id="23" name="Group 22">
            <a:extLst>
              <a:ext uri="{FF2B5EF4-FFF2-40B4-BE49-F238E27FC236}">
                <a16:creationId xmlns:a16="http://schemas.microsoft.com/office/drawing/2014/main" id="{900FAC5B-54CD-EECC-7206-F6AC950BA287}"/>
              </a:ext>
            </a:extLst>
          </p:cNvPr>
          <p:cNvGrpSpPr/>
          <p:nvPr/>
        </p:nvGrpSpPr>
        <p:grpSpPr>
          <a:xfrm>
            <a:off x="469789" y="1973009"/>
            <a:ext cx="431696" cy="423552"/>
            <a:chOff x="3147708" y="2413209"/>
            <a:chExt cx="768182" cy="768182"/>
          </a:xfrm>
          <a:solidFill>
            <a:srgbClr val="D29381"/>
          </a:solidFill>
        </p:grpSpPr>
        <p:sp>
          <p:nvSpPr>
            <p:cNvPr id="24" name="Rectangle 23">
              <a:extLst>
                <a:ext uri="{FF2B5EF4-FFF2-40B4-BE49-F238E27FC236}">
                  <a16:creationId xmlns:a16="http://schemas.microsoft.com/office/drawing/2014/main" id="{318641C5-C94C-02C7-72F4-E3A98B9839D7}"/>
                </a:ext>
              </a:extLst>
            </p:cNvPr>
            <p:cNvSpPr/>
            <p:nvPr/>
          </p:nvSpPr>
          <p:spPr>
            <a:xfrm>
              <a:off x="3147708" y="2413209"/>
              <a:ext cx="768182" cy="76818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u="sng">
                <a:solidFill>
                  <a:srgbClr val="D29381"/>
                </a:solidFill>
              </a:endParaRPr>
            </a:p>
          </p:txBody>
        </p:sp>
        <p:pic>
          <p:nvPicPr>
            <p:cNvPr id="25" name="Graphic 24" descr="Fingerprint with solid fill">
              <a:extLst>
                <a:ext uri="{FF2B5EF4-FFF2-40B4-BE49-F238E27FC236}">
                  <a16:creationId xmlns:a16="http://schemas.microsoft.com/office/drawing/2014/main" id="{6AAF999F-A945-10AC-A750-2DDA57A8C6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98424" y="2463923"/>
              <a:ext cx="666750" cy="666750"/>
            </a:xfrm>
            <a:prstGeom prst="rect">
              <a:avLst/>
            </a:prstGeom>
          </p:spPr>
        </p:pic>
      </p:grpSp>
      <p:sp>
        <p:nvSpPr>
          <p:cNvPr id="6" name="Rectangle 5">
            <a:extLst>
              <a:ext uri="{FF2B5EF4-FFF2-40B4-BE49-F238E27FC236}">
                <a16:creationId xmlns:a16="http://schemas.microsoft.com/office/drawing/2014/main" id="{558B1C89-0EBE-DAC7-5988-E68AC3834628}"/>
              </a:ext>
            </a:extLst>
          </p:cNvPr>
          <p:cNvSpPr/>
          <p:nvPr/>
        </p:nvSpPr>
        <p:spPr>
          <a:xfrm>
            <a:off x="0" y="5988205"/>
            <a:ext cx="12192000" cy="869795"/>
          </a:xfrm>
          <a:prstGeom prst="rect">
            <a:avLst/>
          </a:prstGeom>
          <a:solidFill>
            <a:srgbClr val="884D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884D5F"/>
              </a:solidFill>
            </a:endParaRPr>
          </a:p>
        </p:txBody>
      </p:sp>
      <p:sp>
        <p:nvSpPr>
          <p:cNvPr id="7" name="TextBox 6">
            <a:extLst>
              <a:ext uri="{FF2B5EF4-FFF2-40B4-BE49-F238E27FC236}">
                <a16:creationId xmlns:a16="http://schemas.microsoft.com/office/drawing/2014/main" id="{F9BF3405-42F7-4E58-28FA-A6154B5D960F}"/>
              </a:ext>
            </a:extLst>
          </p:cNvPr>
          <p:cNvSpPr txBox="1"/>
          <p:nvPr/>
        </p:nvSpPr>
        <p:spPr>
          <a:xfrm>
            <a:off x="390526" y="6192269"/>
            <a:ext cx="4514850" cy="400110"/>
          </a:xfrm>
          <a:prstGeom prst="rect">
            <a:avLst/>
          </a:prstGeom>
          <a:noFill/>
        </p:spPr>
        <p:txBody>
          <a:bodyPr wrap="square" rtlCol="0">
            <a:spAutoFit/>
          </a:bodyPr>
          <a:lstStyle/>
          <a:p>
            <a:r>
              <a:rPr lang="en-US" sz="2000" dirty="0">
                <a:solidFill>
                  <a:schemeClr val="bg1"/>
                </a:solidFill>
                <a:latin typeface="+mj-lt"/>
                <a:ea typeface="Lato Light" panose="020F0502020204030203" pitchFamily="34" charset="0"/>
                <a:cs typeface="Browallia New" panose="020B0604020202020204" pitchFamily="34" charset="-34"/>
              </a:rPr>
              <a:t>ABPdN Journal Club December 2024</a:t>
            </a:r>
          </a:p>
        </p:txBody>
      </p:sp>
      <p:sp>
        <p:nvSpPr>
          <p:cNvPr id="8" name="TextBox 7">
            <a:extLst>
              <a:ext uri="{FF2B5EF4-FFF2-40B4-BE49-F238E27FC236}">
                <a16:creationId xmlns:a16="http://schemas.microsoft.com/office/drawing/2014/main" id="{47C2E8AE-2F94-B9B8-E9D0-D2DD8653AC60}"/>
              </a:ext>
            </a:extLst>
          </p:cNvPr>
          <p:cNvSpPr txBox="1"/>
          <p:nvPr/>
        </p:nvSpPr>
        <p:spPr>
          <a:xfrm>
            <a:off x="390525" y="476250"/>
            <a:ext cx="9429750" cy="646331"/>
          </a:xfrm>
          <a:prstGeom prst="rect">
            <a:avLst/>
          </a:prstGeom>
          <a:noFill/>
        </p:spPr>
        <p:txBody>
          <a:bodyPr wrap="square" rtlCol="0">
            <a:spAutoFit/>
          </a:bodyPr>
          <a:lstStyle/>
          <a:p>
            <a:r>
              <a:rPr lang="en-US" sz="3600" b="1" dirty="0">
                <a:latin typeface="Lato "/>
              </a:rPr>
              <a:t>Understanding </a:t>
            </a:r>
            <a:r>
              <a:rPr lang="en-US" sz="3600" b="1" dirty="0">
                <a:solidFill>
                  <a:srgbClr val="D29381"/>
                </a:solidFill>
                <a:latin typeface="Lato "/>
              </a:rPr>
              <a:t>Philosophy of Psychiatry </a:t>
            </a:r>
          </a:p>
        </p:txBody>
      </p:sp>
      <p:grpSp>
        <p:nvGrpSpPr>
          <p:cNvPr id="13" name="Group 12">
            <a:extLst>
              <a:ext uri="{FF2B5EF4-FFF2-40B4-BE49-F238E27FC236}">
                <a16:creationId xmlns:a16="http://schemas.microsoft.com/office/drawing/2014/main" id="{D9BDAC1D-F13C-9D41-5EE7-FE842D0BF519}"/>
              </a:ext>
            </a:extLst>
          </p:cNvPr>
          <p:cNvGrpSpPr/>
          <p:nvPr/>
        </p:nvGrpSpPr>
        <p:grpSpPr>
          <a:xfrm>
            <a:off x="10782300" y="6370056"/>
            <a:ext cx="942975" cy="171450"/>
            <a:chOff x="1485900" y="3009900"/>
            <a:chExt cx="942975" cy="171450"/>
          </a:xfrm>
          <a:solidFill>
            <a:srgbClr val="D29381"/>
          </a:solidFill>
        </p:grpSpPr>
        <p:sp>
          <p:nvSpPr>
            <p:cNvPr id="9" name="Rectangle 8">
              <a:extLst>
                <a:ext uri="{FF2B5EF4-FFF2-40B4-BE49-F238E27FC236}">
                  <a16:creationId xmlns:a16="http://schemas.microsoft.com/office/drawing/2014/main" id="{A63B2D73-90BB-690E-A24F-9A6102744618}"/>
                </a:ext>
              </a:extLst>
            </p:cNvPr>
            <p:cNvSpPr/>
            <p:nvPr/>
          </p:nvSpPr>
          <p:spPr>
            <a:xfrm>
              <a:off x="1485900"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7F35C7-C602-0C3C-727B-D146BE2D2EBE}"/>
                </a:ext>
              </a:extLst>
            </p:cNvPr>
            <p:cNvSpPr/>
            <p:nvPr/>
          </p:nvSpPr>
          <p:spPr>
            <a:xfrm>
              <a:off x="1743075"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9042CE1-9C54-5AF1-6288-C3D86116E084}"/>
                </a:ext>
              </a:extLst>
            </p:cNvPr>
            <p:cNvSpPr/>
            <p:nvPr/>
          </p:nvSpPr>
          <p:spPr>
            <a:xfrm>
              <a:off x="2000250"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8F59D40-82B6-D8D2-05C1-48F0088D3E48}"/>
                </a:ext>
              </a:extLst>
            </p:cNvPr>
            <p:cNvSpPr/>
            <p:nvPr/>
          </p:nvSpPr>
          <p:spPr>
            <a:xfrm>
              <a:off x="2257425"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6278F1E6-8D3B-8097-DBCB-DDB59E88262D}"/>
              </a:ext>
            </a:extLst>
          </p:cNvPr>
          <p:cNvSpPr txBox="1"/>
          <p:nvPr/>
        </p:nvSpPr>
        <p:spPr>
          <a:xfrm>
            <a:off x="1352550" y="1474570"/>
            <a:ext cx="9944100" cy="4401205"/>
          </a:xfrm>
          <a:prstGeom prst="rect">
            <a:avLst/>
          </a:prstGeom>
          <a:noFill/>
        </p:spPr>
        <p:txBody>
          <a:bodyPr wrap="square">
            <a:spAutoFit/>
          </a:bodyPr>
          <a:lstStyle/>
          <a:p>
            <a:endParaRPr lang="en-US" sz="2800" dirty="0">
              <a:solidFill>
                <a:schemeClr val="accent1">
                  <a:lumMod val="50000"/>
                </a:schemeClr>
              </a:solidFill>
            </a:endParaRPr>
          </a:p>
          <a:p>
            <a:r>
              <a:rPr lang="en-US" sz="2800" dirty="0">
                <a:solidFill>
                  <a:schemeClr val="accent1">
                    <a:lumMod val="50000"/>
                  </a:schemeClr>
                </a:solidFill>
              </a:rPr>
              <a:t>What values are we embracing when we make these distinctions? What are diagnoses </a:t>
            </a:r>
            <a:r>
              <a:rPr lang="en-US" sz="2800" b="1" dirty="0">
                <a:solidFill>
                  <a:schemeClr val="accent1">
                    <a:lumMod val="50000"/>
                  </a:schemeClr>
                </a:solidFill>
              </a:rPr>
              <a:t>for</a:t>
            </a:r>
            <a:r>
              <a:rPr lang="en-US" sz="2800" dirty="0">
                <a:solidFill>
                  <a:schemeClr val="accent1">
                    <a:lumMod val="50000"/>
                  </a:schemeClr>
                </a:solidFill>
              </a:rPr>
              <a:t>: </a:t>
            </a:r>
          </a:p>
          <a:p>
            <a:pPr marL="457200" indent="-457200">
              <a:buFont typeface="Arial" panose="020B0604020202020204" pitchFamily="34" charset="0"/>
              <a:buChar char="•"/>
            </a:pPr>
            <a:r>
              <a:rPr lang="en-US" sz="2800" dirty="0">
                <a:solidFill>
                  <a:schemeClr val="accent1">
                    <a:lumMod val="50000"/>
                  </a:schemeClr>
                </a:solidFill>
              </a:rPr>
              <a:t>Reducing harm to others?</a:t>
            </a:r>
          </a:p>
          <a:p>
            <a:pPr marL="457200" indent="-457200">
              <a:buFont typeface="Arial" panose="020B0604020202020204" pitchFamily="34" charset="0"/>
              <a:buChar char="•"/>
            </a:pPr>
            <a:r>
              <a:rPr lang="en-US" sz="2800" dirty="0">
                <a:solidFill>
                  <a:schemeClr val="accent1">
                    <a:lumMod val="50000"/>
                  </a:schemeClr>
                </a:solidFill>
              </a:rPr>
              <a:t>Addressing oppression? </a:t>
            </a:r>
          </a:p>
          <a:p>
            <a:pPr marL="457200" indent="-457200">
              <a:buFont typeface="Arial" panose="020B0604020202020204" pitchFamily="34" charset="0"/>
              <a:buChar char="•"/>
            </a:pPr>
            <a:r>
              <a:rPr lang="en-US" sz="2800" dirty="0">
                <a:solidFill>
                  <a:schemeClr val="accent1">
                    <a:lumMod val="50000"/>
                  </a:schemeClr>
                </a:solidFill>
              </a:rPr>
              <a:t>Reducing the individual’s suffering?</a:t>
            </a:r>
          </a:p>
          <a:p>
            <a:pPr marL="457200" indent="-457200">
              <a:buFont typeface="Arial" panose="020B0604020202020204" pitchFamily="34" charset="0"/>
              <a:buChar char="•"/>
            </a:pPr>
            <a:r>
              <a:rPr lang="en-US" sz="2800" dirty="0">
                <a:solidFill>
                  <a:schemeClr val="accent1">
                    <a:lumMod val="50000"/>
                  </a:schemeClr>
                </a:solidFill>
              </a:rPr>
              <a:t>Supporting psychological flourishing?</a:t>
            </a:r>
          </a:p>
          <a:p>
            <a:pPr marL="457200" indent="-457200">
              <a:buFont typeface="Arial" panose="020B0604020202020204" pitchFamily="34" charset="0"/>
              <a:buChar char="•"/>
            </a:pPr>
            <a:r>
              <a:rPr lang="en-US" sz="2800" dirty="0">
                <a:solidFill>
                  <a:schemeClr val="accent1">
                    <a:lumMod val="50000"/>
                  </a:schemeClr>
                </a:solidFill>
              </a:rPr>
              <a:t>Increasing self-understanding?</a:t>
            </a:r>
          </a:p>
          <a:p>
            <a:pPr marL="457200" indent="-457200">
              <a:buFont typeface="Arial" panose="020B0604020202020204" pitchFamily="34" charset="0"/>
              <a:buChar char="•"/>
            </a:pPr>
            <a:r>
              <a:rPr lang="en-US" sz="2800" dirty="0">
                <a:solidFill>
                  <a:schemeClr val="accent1">
                    <a:lumMod val="50000"/>
                  </a:schemeClr>
                </a:solidFill>
              </a:rPr>
              <a:t>Advancing science or clinical practice?</a:t>
            </a:r>
          </a:p>
          <a:p>
            <a:endParaRPr lang="en-US" sz="2800" dirty="0">
              <a:solidFill>
                <a:schemeClr val="accent1">
                  <a:lumMod val="50000"/>
                </a:schemeClr>
              </a:solidFill>
            </a:endParaRPr>
          </a:p>
        </p:txBody>
      </p:sp>
    </p:spTree>
    <p:extLst>
      <p:ext uri="{BB962C8B-B14F-4D97-AF65-F5344CB8AC3E}">
        <p14:creationId xmlns:p14="http://schemas.microsoft.com/office/powerpoint/2010/main" val="1785562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F641B-42B9-EDA4-5AB8-906E97DDCEB5}"/>
            </a:ext>
          </a:extLst>
        </p:cNvPr>
        <p:cNvGrpSpPr/>
        <p:nvPr/>
      </p:nvGrpSpPr>
      <p:grpSpPr>
        <a:xfrm>
          <a:off x="0" y="0"/>
          <a:ext cx="0" cy="0"/>
          <a:chOff x="0" y="0"/>
          <a:chExt cx="0" cy="0"/>
        </a:xfrm>
      </p:grpSpPr>
      <p:grpSp>
        <p:nvGrpSpPr>
          <p:cNvPr id="23" name="Group 22">
            <a:extLst>
              <a:ext uri="{FF2B5EF4-FFF2-40B4-BE49-F238E27FC236}">
                <a16:creationId xmlns:a16="http://schemas.microsoft.com/office/drawing/2014/main" id="{6BC09DBC-8073-C6F8-4850-387F1189C7A6}"/>
              </a:ext>
            </a:extLst>
          </p:cNvPr>
          <p:cNvGrpSpPr/>
          <p:nvPr/>
        </p:nvGrpSpPr>
        <p:grpSpPr>
          <a:xfrm>
            <a:off x="543164" y="3134152"/>
            <a:ext cx="431696" cy="423552"/>
            <a:chOff x="3147708" y="2413209"/>
            <a:chExt cx="768182" cy="768182"/>
          </a:xfrm>
          <a:solidFill>
            <a:srgbClr val="D29381"/>
          </a:solidFill>
        </p:grpSpPr>
        <p:sp>
          <p:nvSpPr>
            <p:cNvPr id="24" name="Rectangle 23">
              <a:extLst>
                <a:ext uri="{FF2B5EF4-FFF2-40B4-BE49-F238E27FC236}">
                  <a16:creationId xmlns:a16="http://schemas.microsoft.com/office/drawing/2014/main" id="{6D9C3B36-BB93-0842-9212-B9C2C49ED9E2}"/>
                </a:ext>
              </a:extLst>
            </p:cNvPr>
            <p:cNvSpPr/>
            <p:nvPr/>
          </p:nvSpPr>
          <p:spPr>
            <a:xfrm>
              <a:off x="3147708" y="2413209"/>
              <a:ext cx="768182" cy="76818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u="sng">
                <a:solidFill>
                  <a:srgbClr val="D29381"/>
                </a:solidFill>
              </a:endParaRPr>
            </a:p>
          </p:txBody>
        </p:sp>
        <p:pic>
          <p:nvPicPr>
            <p:cNvPr id="25" name="Graphic 24" descr="Fingerprint with solid fill">
              <a:extLst>
                <a:ext uri="{FF2B5EF4-FFF2-40B4-BE49-F238E27FC236}">
                  <a16:creationId xmlns:a16="http://schemas.microsoft.com/office/drawing/2014/main" id="{E3478DBD-492C-144C-F7FB-793A06755B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98424" y="2463923"/>
              <a:ext cx="666750" cy="666750"/>
            </a:xfrm>
            <a:prstGeom prst="rect">
              <a:avLst/>
            </a:prstGeom>
          </p:spPr>
        </p:pic>
      </p:grpSp>
      <p:sp>
        <p:nvSpPr>
          <p:cNvPr id="6" name="Rectangle 5">
            <a:extLst>
              <a:ext uri="{FF2B5EF4-FFF2-40B4-BE49-F238E27FC236}">
                <a16:creationId xmlns:a16="http://schemas.microsoft.com/office/drawing/2014/main" id="{25F9409D-389A-5439-3A5F-B42B6C560B0B}"/>
              </a:ext>
            </a:extLst>
          </p:cNvPr>
          <p:cNvSpPr/>
          <p:nvPr/>
        </p:nvSpPr>
        <p:spPr>
          <a:xfrm>
            <a:off x="0" y="5988205"/>
            <a:ext cx="12192000" cy="869795"/>
          </a:xfrm>
          <a:prstGeom prst="rect">
            <a:avLst/>
          </a:prstGeom>
          <a:solidFill>
            <a:srgbClr val="884D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884D5F"/>
              </a:solidFill>
            </a:endParaRPr>
          </a:p>
        </p:txBody>
      </p:sp>
      <p:sp>
        <p:nvSpPr>
          <p:cNvPr id="7" name="TextBox 6">
            <a:extLst>
              <a:ext uri="{FF2B5EF4-FFF2-40B4-BE49-F238E27FC236}">
                <a16:creationId xmlns:a16="http://schemas.microsoft.com/office/drawing/2014/main" id="{E68F15D3-5929-4364-8299-FE353494B9B3}"/>
              </a:ext>
            </a:extLst>
          </p:cNvPr>
          <p:cNvSpPr txBox="1"/>
          <p:nvPr/>
        </p:nvSpPr>
        <p:spPr>
          <a:xfrm>
            <a:off x="390526" y="6192269"/>
            <a:ext cx="4514850" cy="400110"/>
          </a:xfrm>
          <a:prstGeom prst="rect">
            <a:avLst/>
          </a:prstGeom>
          <a:noFill/>
        </p:spPr>
        <p:txBody>
          <a:bodyPr wrap="square" rtlCol="0">
            <a:spAutoFit/>
          </a:bodyPr>
          <a:lstStyle/>
          <a:p>
            <a:r>
              <a:rPr lang="en-US" sz="2000" dirty="0">
                <a:solidFill>
                  <a:schemeClr val="bg1"/>
                </a:solidFill>
                <a:latin typeface="+mj-lt"/>
                <a:ea typeface="Lato Light" panose="020F0502020204030203" pitchFamily="34" charset="0"/>
                <a:cs typeface="Browallia New" panose="020B0604020202020204" pitchFamily="34" charset="-34"/>
              </a:rPr>
              <a:t>ABPdN Journal Club December 2024</a:t>
            </a:r>
          </a:p>
        </p:txBody>
      </p:sp>
      <p:sp>
        <p:nvSpPr>
          <p:cNvPr id="8" name="TextBox 7">
            <a:extLst>
              <a:ext uri="{FF2B5EF4-FFF2-40B4-BE49-F238E27FC236}">
                <a16:creationId xmlns:a16="http://schemas.microsoft.com/office/drawing/2014/main" id="{72212D34-B71C-C96B-8FA8-8E5F293AE082}"/>
              </a:ext>
            </a:extLst>
          </p:cNvPr>
          <p:cNvSpPr txBox="1"/>
          <p:nvPr/>
        </p:nvSpPr>
        <p:spPr>
          <a:xfrm>
            <a:off x="390525" y="476250"/>
            <a:ext cx="9429750" cy="646331"/>
          </a:xfrm>
          <a:prstGeom prst="rect">
            <a:avLst/>
          </a:prstGeom>
          <a:noFill/>
        </p:spPr>
        <p:txBody>
          <a:bodyPr wrap="square" rtlCol="0">
            <a:spAutoFit/>
          </a:bodyPr>
          <a:lstStyle/>
          <a:p>
            <a:r>
              <a:rPr lang="en-US" sz="3600" b="1" dirty="0">
                <a:latin typeface="Lato "/>
              </a:rPr>
              <a:t>Contrasting </a:t>
            </a:r>
            <a:r>
              <a:rPr lang="en-US" sz="3600" b="1" dirty="0">
                <a:solidFill>
                  <a:srgbClr val="D29381"/>
                </a:solidFill>
                <a:latin typeface="Lato "/>
              </a:rPr>
              <a:t>Naturalism </a:t>
            </a:r>
            <a:r>
              <a:rPr lang="en-US" sz="3600" b="1" dirty="0">
                <a:solidFill>
                  <a:schemeClr val="tx1">
                    <a:lumMod val="95000"/>
                    <a:lumOff val="5000"/>
                  </a:schemeClr>
                </a:solidFill>
                <a:latin typeface="Lato "/>
              </a:rPr>
              <a:t>and</a:t>
            </a:r>
            <a:r>
              <a:rPr lang="en-US" sz="3600" b="1" dirty="0">
                <a:solidFill>
                  <a:srgbClr val="D29381"/>
                </a:solidFill>
                <a:latin typeface="Lato "/>
              </a:rPr>
              <a:t> Normativism</a:t>
            </a:r>
            <a:endParaRPr lang="en-US" sz="3600" b="1" dirty="0">
              <a:solidFill>
                <a:schemeClr val="tx1">
                  <a:lumMod val="95000"/>
                  <a:lumOff val="5000"/>
                </a:schemeClr>
              </a:solidFill>
              <a:latin typeface="Lato "/>
            </a:endParaRPr>
          </a:p>
        </p:txBody>
      </p:sp>
      <p:grpSp>
        <p:nvGrpSpPr>
          <p:cNvPr id="13" name="Group 12">
            <a:extLst>
              <a:ext uri="{FF2B5EF4-FFF2-40B4-BE49-F238E27FC236}">
                <a16:creationId xmlns:a16="http://schemas.microsoft.com/office/drawing/2014/main" id="{51559672-3AA2-E781-20E4-E45A6606F035}"/>
              </a:ext>
            </a:extLst>
          </p:cNvPr>
          <p:cNvGrpSpPr/>
          <p:nvPr/>
        </p:nvGrpSpPr>
        <p:grpSpPr>
          <a:xfrm>
            <a:off x="10782300" y="6370056"/>
            <a:ext cx="942975" cy="171450"/>
            <a:chOff x="1485900" y="3009900"/>
            <a:chExt cx="942975" cy="171450"/>
          </a:xfrm>
          <a:solidFill>
            <a:srgbClr val="D29381"/>
          </a:solidFill>
        </p:grpSpPr>
        <p:sp>
          <p:nvSpPr>
            <p:cNvPr id="9" name="Rectangle 8">
              <a:extLst>
                <a:ext uri="{FF2B5EF4-FFF2-40B4-BE49-F238E27FC236}">
                  <a16:creationId xmlns:a16="http://schemas.microsoft.com/office/drawing/2014/main" id="{4F696511-4547-C766-5ACF-5C731AA8E071}"/>
                </a:ext>
              </a:extLst>
            </p:cNvPr>
            <p:cNvSpPr/>
            <p:nvPr/>
          </p:nvSpPr>
          <p:spPr>
            <a:xfrm>
              <a:off x="1485900"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7972EF9-B2AE-4C92-0F4C-E966B9D0BCB4}"/>
                </a:ext>
              </a:extLst>
            </p:cNvPr>
            <p:cNvSpPr/>
            <p:nvPr/>
          </p:nvSpPr>
          <p:spPr>
            <a:xfrm>
              <a:off x="1743075"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9BB6C06-F91F-BB93-1228-21993C23549B}"/>
                </a:ext>
              </a:extLst>
            </p:cNvPr>
            <p:cNvSpPr/>
            <p:nvPr/>
          </p:nvSpPr>
          <p:spPr>
            <a:xfrm>
              <a:off x="2000250"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660FFBC-1E9B-0E0F-223E-032BD8891590}"/>
                </a:ext>
              </a:extLst>
            </p:cNvPr>
            <p:cNvSpPr/>
            <p:nvPr/>
          </p:nvSpPr>
          <p:spPr>
            <a:xfrm>
              <a:off x="2257425" y="3009900"/>
              <a:ext cx="171450" cy="17145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7BFD2EFB-A4D7-4FDB-B718-A51187178D56}"/>
              </a:ext>
            </a:extLst>
          </p:cNvPr>
          <p:cNvGrpSpPr/>
          <p:nvPr/>
        </p:nvGrpSpPr>
        <p:grpSpPr>
          <a:xfrm>
            <a:off x="571665" y="1814253"/>
            <a:ext cx="431696" cy="423552"/>
            <a:chOff x="2314575" y="3702424"/>
            <a:chExt cx="768182" cy="768182"/>
          </a:xfrm>
        </p:grpSpPr>
        <p:sp>
          <p:nvSpPr>
            <p:cNvPr id="21" name="Rectangle 20">
              <a:extLst>
                <a:ext uri="{FF2B5EF4-FFF2-40B4-BE49-F238E27FC236}">
                  <a16:creationId xmlns:a16="http://schemas.microsoft.com/office/drawing/2014/main" id="{BFA8E501-C6C6-0C01-469C-C5B542ECD024}"/>
                </a:ext>
              </a:extLst>
            </p:cNvPr>
            <p:cNvSpPr/>
            <p:nvPr/>
          </p:nvSpPr>
          <p:spPr>
            <a:xfrm>
              <a:off x="2314575" y="3702424"/>
              <a:ext cx="768182" cy="768182"/>
            </a:xfrm>
            <a:prstGeom prst="rect">
              <a:avLst/>
            </a:prstGeom>
            <a:solidFill>
              <a:srgbClr val="884D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Fingerprint with solid fill">
              <a:extLst>
                <a:ext uri="{FF2B5EF4-FFF2-40B4-BE49-F238E27FC236}">
                  <a16:creationId xmlns:a16="http://schemas.microsoft.com/office/drawing/2014/main" id="{38DA99BB-BC88-596F-6492-18B29A0999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65291" y="3753140"/>
              <a:ext cx="666750" cy="666750"/>
            </a:xfrm>
            <a:prstGeom prst="rect">
              <a:avLst/>
            </a:prstGeom>
          </p:spPr>
        </p:pic>
      </p:grpSp>
      <p:sp>
        <p:nvSpPr>
          <p:cNvPr id="14" name="TextBox 13">
            <a:extLst>
              <a:ext uri="{FF2B5EF4-FFF2-40B4-BE49-F238E27FC236}">
                <a16:creationId xmlns:a16="http://schemas.microsoft.com/office/drawing/2014/main" id="{40C1B441-47D8-9F23-4471-B76139E644D4}"/>
              </a:ext>
            </a:extLst>
          </p:cNvPr>
          <p:cNvSpPr txBox="1"/>
          <p:nvPr/>
        </p:nvSpPr>
        <p:spPr>
          <a:xfrm>
            <a:off x="1352550" y="1707102"/>
            <a:ext cx="9944100" cy="3970318"/>
          </a:xfrm>
          <a:prstGeom prst="rect">
            <a:avLst/>
          </a:prstGeom>
          <a:noFill/>
        </p:spPr>
        <p:txBody>
          <a:bodyPr wrap="square">
            <a:spAutoFit/>
          </a:bodyPr>
          <a:lstStyle/>
          <a:p>
            <a:r>
              <a:rPr lang="en-US" sz="2800" dirty="0"/>
              <a:t>Mental disorders can be viewed through two contrasting lenses: naturalism and normativism</a:t>
            </a:r>
          </a:p>
          <a:p>
            <a:endParaRPr lang="en-US" sz="2800" dirty="0"/>
          </a:p>
          <a:p>
            <a:r>
              <a:rPr lang="en-US" sz="2800" b="1" dirty="0"/>
              <a:t>Naturalism</a:t>
            </a:r>
            <a:r>
              <a:rPr lang="en-US" sz="2800" dirty="0"/>
              <a:t> focuses on biological facts, such as brain differences and dysfunctions </a:t>
            </a:r>
          </a:p>
          <a:p>
            <a:endParaRPr lang="en-US" sz="2800" dirty="0"/>
          </a:p>
          <a:p>
            <a:r>
              <a:rPr lang="en-US" sz="2800" b="1" dirty="0"/>
              <a:t>Normativism</a:t>
            </a:r>
            <a:r>
              <a:rPr lang="en-US" sz="2800" dirty="0"/>
              <a:t> considers social and personal values, such as what society sees as harmful or abnormal</a:t>
            </a:r>
          </a:p>
          <a:p>
            <a:endParaRPr lang="en-US" sz="2800" dirty="0"/>
          </a:p>
        </p:txBody>
      </p:sp>
      <p:grpSp>
        <p:nvGrpSpPr>
          <p:cNvPr id="16" name="Group 15">
            <a:extLst>
              <a:ext uri="{FF2B5EF4-FFF2-40B4-BE49-F238E27FC236}">
                <a16:creationId xmlns:a16="http://schemas.microsoft.com/office/drawing/2014/main" id="{DB083F0C-EC2D-56A8-AA1E-C73E429CF32E}"/>
              </a:ext>
            </a:extLst>
          </p:cNvPr>
          <p:cNvGrpSpPr/>
          <p:nvPr/>
        </p:nvGrpSpPr>
        <p:grpSpPr>
          <a:xfrm>
            <a:off x="546474" y="4361461"/>
            <a:ext cx="431696" cy="423552"/>
            <a:chOff x="3147708" y="2413209"/>
            <a:chExt cx="768182" cy="768182"/>
          </a:xfrm>
          <a:solidFill>
            <a:schemeClr val="bg1"/>
          </a:solidFill>
        </p:grpSpPr>
        <p:sp>
          <p:nvSpPr>
            <p:cNvPr id="18" name="Rectangle 17">
              <a:extLst>
                <a:ext uri="{FF2B5EF4-FFF2-40B4-BE49-F238E27FC236}">
                  <a16:creationId xmlns:a16="http://schemas.microsoft.com/office/drawing/2014/main" id="{3792015F-C139-2323-CD54-661BF4133F31}"/>
                </a:ext>
              </a:extLst>
            </p:cNvPr>
            <p:cNvSpPr/>
            <p:nvPr/>
          </p:nvSpPr>
          <p:spPr>
            <a:xfrm>
              <a:off x="3147708" y="2413209"/>
              <a:ext cx="768182" cy="768182"/>
            </a:xfrm>
            <a:prstGeom prst="rect">
              <a:avLst/>
            </a:prstGeom>
            <a:solidFill>
              <a:srgbClr val="884D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29381"/>
                </a:solidFill>
              </a:endParaRPr>
            </a:p>
          </p:txBody>
        </p:sp>
        <p:pic>
          <p:nvPicPr>
            <p:cNvPr id="28" name="Graphic 27" descr="Fingerprint with solid fill">
              <a:extLst>
                <a:ext uri="{FF2B5EF4-FFF2-40B4-BE49-F238E27FC236}">
                  <a16:creationId xmlns:a16="http://schemas.microsoft.com/office/drawing/2014/main" id="{90C15B8C-F1DF-044D-3413-157DA4846B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98424" y="2463923"/>
              <a:ext cx="666750" cy="666750"/>
            </a:xfrm>
            <a:prstGeom prst="rect">
              <a:avLst/>
            </a:prstGeom>
          </p:spPr>
        </p:pic>
      </p:grpSp>
    </p:spTree>
    <p:extLst>
      <p:ext uri="{BB962C8B-B14F-4D97-AF65-F5344CB8AC3E}">
        <p14:creationId xmlns:p14="http://schemas.microsoft.com/office/powerpoint/2010/main" val="425951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525</TotalTime>
  <Words>3170</Words>
  <Application>Microsoft Office PowerPoint</Application>
  <PresentationFormat>Widescreen</PresentationFormat>
  <Paragraphs>302</Paragraphs>
  <Slides>22</Slides>
  <Notes>20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Aptos</vt:lpstr>
      <vt:lpstr>Aptos Display</vt:lpstr>
      <vt:lpstr>Arial</vt:lpstr>
      <vt:lpstr>Browallia New</vt:lpstr>
      <vt:lpstr>Lato </vt:lpstr>
      <vt:lpstr>Open Sans</vt:lpstr>
      <vt:lpstr>Source Sans Pro Web</vt:lpstr>
      <vt:lpstr>Wingdings</vt:lpstr>
      <vt:lpstr>Office Theme</vt:lpstr>
      <vt:lpstr>1_Office Theme</vt:lpstr>
      <vt:lpstr>Philosophy of Psychiatry: Theoretical Advances and Clinical Implications   Dan J. Stein, Kris Nielsen, Anna Hartford, Anne-Marie Gagné-Julien, Shane Glackin, Karl Friston, Mario Maj, Peter Zachar, Awais Aftab   World Psychiatry, 2024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Stephanie Nelson, Ph.D.</dc:creator>
  <cp:lastModifiedBy>Stephanie Nelson, Ph.D.</cp:lastModifiedBy>
  <cp:revision>3</cp:revision>
  <dcterms:created xsi:type="dcterms:W3CDTF">2024-12-10T23:55:05Z</dcterms:created>
  <dcterms:modified xsi:type="dcterms:W3CDTF">2024-12-11T15:55:41Z</dcterms:modified>
</cp:coreProperties>
</file>